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75" r:id="rId2"/>
    <p:sldId id="285" r:id="rId3"/>
    <p:sldId id="416" r:id="rId4"/>
    <p:sldId id="417" r:id="rId5"/>
    <p:sldId id="270" r:id="rId6"/>
    <p:sldId id="419" r:id="rId7"/>
    <p:sldId id="420" r:id="rId8"/>
    <p:sldId id="273" r:id="rId9"/>
    <p:sldId id="291" r:id="rId10"/>
    <p:sldId id="295" r:id="rId11"/>
    <p:sldId id="414" r:id="rId12"/>
    <p:sldId id="296" r:id="rId13"/>
    <p:sldId id="424" r:id="rId14"/>
    <p:sldId id="426" r:id="rId15"/>
    <p:sldId id="425" r:id="rId16"/>
    <p:sldId id="279" r:id="rId17"/>
    <p:sldId id="298" r:id="rId18"/>
    <p:sldId id="301" r:id="rId19"/>
    <p:sldId id="422" r:id="rId20"/>
    <p:sldId id="409" r:id="rId21"/>
    <p:sldId id="408" r:id="rId22"/>
    <p:sldId id="410"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5" autoAdjust="0"/>
    <p:restoredTop sz="94640" autoAdjust="0"/>
  </p:normalViewPr>
  <p:slideViewPr>
    <p:cSldViewPr>
      <p:cViewPr varScale="1">
        <p:scale>
          <a:sx n="68" d="100"/>
          <a:sy n="68" d="100"/>
        </p:scale>
        <p:origin x="1338" y="72"/>
      </p:cViewPr>
      <p:guideLst>
        <p:guide orient="horz" pos="2160"/>
        <p:guide pos="2880"/>
      </p:guideLst>
    </p:cSldViewPr>
  </p:slideViewPr>
  <p:outlineViewPr>
    <p:cViewPr>
      <p:scale>
        <a:sx n="33" d="100"/>
        <a:sy n="33" d="100"/>
      </p:scale>
      <p:origin x="0" y="3050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BDB74-42B1-47A6-A002-7ED180AEBA3B}" type="datetimeFigureOut">
              <a:rPr lang="it-IT" smtClean="0"/>
              <a:pPr/>
              <a:t>08/11/2018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5184E-D75D-4002-80B3-A73CFCFA82F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84ABF982-2B47-412D-B02E-3B2C67D50E61}" type="datetimeFigureOut">
              <a:rPr lang="it-IT" smtClean="0"/>
              <a:pPr/>
              <a:t>08/11/2018</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9A9F0396-3F02-4360-98FE-2C16B789065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9F0396-3F02-4360-98FE-2C16B789065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9F0396-3F02-4360-98FE-2C16B789065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9F0396-3F02-4360-98FE-2C16B7890652}" type="slidenum">
              <a:rPr lang="it-IT" smtClean="0"/>
              <a:pPr/>
              <a:t>‹N›</a:t>
            </a:fld>
            <a:endParaRPr lang="it-IT"/>
          </a:p>
        </p:txBody>
      </p:sp>
      <p:sp>
        <p:nvSpPr>
          <p:cNvPr id="7" name="Titolo 6"/>
          <p:cNvSpPr>
            <a:spLocks noGrp="1"/>
          </p:cNvSpPr>
          <p:nvPr>
            <p:ph type="title"/>
          </p:nvPr>
        </p:nvSpPr>
        <p:spPr/>
        <p:txBody>
          <a:bodyPr rtlCol="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A9F0396-3F02-4360-98FE-2C16B7890652}"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9F0396-3F02-4360-98FE-2C16B7890652}" type="slidenum">
              <a:rPr lang="it-IT" smtClean="0"/>
              <a:pPr/>
              <a:t>‹N›</a:t>
            </a:fld>
            <a:endParaRPr lang="it-IT"/>
          </a:p>
        </p:txBody>
      </p:sp>
      <p:sp>
        <p:nvSpPr>
          <p:cNvPr id="8" name="Titolo 7"/>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A9F0396-3F02-4360-98FE-2C16B7890652}"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A9F0396-3F02-4360-98FE-2C16B7890652}" type="slidenum">
              <a:rPr lang="it-IT" smtClean="0"/>
              <a:pPr/>
              <a:t>‹N›</a:t>
            </a:fld>
            <a:endParaRPr lang="it-IT"/>
          </a:p>
        </p:txBody>
      </p:sp>
      <p:sp>
        <p:nvSpPr>
          <p:cNvPr id="6" name="Titolo 5"/>
          <p:cNvSpPr>
            <a:spLocks noGrp="1"/>
          </p:cNvSpPr>
          <p:nvPr>
            <p:ph type="title"/>
          </p:nvPr>
        </p:nvSpPr>
        <p:spPr/>
        <p:txBody>
          <a:bodyPr rtlCol="0"/>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4ABF982-2B47-412D-B02E-3B2C67D50E61}" type="datetimeFigureOut">
              <a:rPr lang="it-IT" smtClean="0"/>
              <a:pPr/>
              <a:t>08/11/2018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A9F0396-3F02-4360-98FE-2C16B789065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84ABF982-2B47-412D-B02E-3B2C67D50E61}" type="datetimeFigureOut">
              <a:rPr lang="it-IT" smtClean="0"/>
              <a:pPr/>
              <a:t>08/11/2018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A9F0396-3F02-4360-98FE-2C16B7890652}"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84ABF982-2B47-412D-B02E-3B2C67D50E61}" type="datetimeFigureOut">
              <a:rPr lang="it-IT" smtClean="0"/>
              <a:pPr/>
              <a:t>08/11/2018</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9A9F0396-3F02-4360-98FE-2C16B7890652}"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ABF982-2B47-412D-B02E-3B2C67D50E61}" type="datetimeFigureOut">
              <a:rPr lang="it-IT" smtClean="0"/>
              <a:pPr/>
              <a:t>08/11/2018</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A9F0396-3F02-4360-98FE-2C16B789065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55576" y="2276872"/>
            <a:ext cx="7272808" cy="369332"/>
          </a:xfrm>
          <a:prstGeom prst="rect">
            <a:avLst/>
          </a:prstGeom>
          <a:noFill/>
        </p:spPr>
        <p:txBody>
          <a:bodyPr wrap="square" rtlCol="0">
            <a:spAutoFit/>
          </a:bodyPr>
          <a:lstStyle/>
          <a:p>
            <a:endParaRPr lang="it-IT"/>
          </a:p>
        </p:txBody>
      </p:sp>
      <p:pic>
        <p:nvPicPr>
          <p:cNvPr id="8" name="Immagine 4" descr="acquerelli.png"/>
          <p:cNvPicPr>
            <a:picLocks noChangeAspect="1"/>
          </p:cNvPicPr>
          <p:nvPr/>
        </p:nvPicPr>
        <p:blipFill>
          <a:blip r:embed="rId2" cstate="print"/>
          <a:srcRect/>
          <a:stretch>
            <a:fillRect/>
          </a:stretch>
        </p:blipFill>
        <p:spPr bwMode="auto">
          <a:xfrm>
            <a:off x="0" y="1628800"/>
            <a:ext cx="4824536" cy="3942561"/>
          </a:xfrm>
          <a:prstGeom prst="rect">
            <a:avLst/>
          </a:prstGeom>
          <a:noFill/>
          <a:ln w="9525">
            <a:noFill/>
            <a:miter lim="800000"/>
            <a:headEnd/>
            <a:tailEnd/>
          </a:ln>
        </p:spPr>
      </p:pic>
      <p:sp>
        <p:nvSpPr>
          <p:cNvPr id="10" name="CasellaDiTesto 9"/>
          <p:cNvSpPr txBox="1">
            <a:spLocks noChangeArrowheads="1"/>
          </p:cNvSpPr>
          <p:nvPr/>
        </p:nvSpPr>
        <p:spPr bwMode="auto">
          <a:xfrm>
            <a:off x="4139952" y="2780928"/>
            <a:ext cx="5004048" cy="2862322"/>
          </a:xfrm>
          <a:prstGeom prst="rect">
            <a:avLst/>
          </a:prstGeom>
          <a:noFill/>
          <a:ln w="9525">
            <a:noFill/>
            <a:miter lim="800000"/>
            <a:headEnd/>
            <a:tailEnd/>
          </a:ln>
        </p:spPr>
        <p:txBody>
          <a:bodyPr wrap="square">
            <a:spAutoFit/>
          </a:bodyPr>
          <a:lstStyle/>
          <a:p>
            <a:pPr algn="ctr" eaLnBrk="0" hangingPunct="0">
              <a:tabLst>
                <a:tab pos="811213" algn="l"/>
              </a:tabLst>
            </a:pPr>
            <a:r>
              <a:rPr lang="it-IT" altLang="it-IT" sz="3600" b="1" dirty="0">
                <a:solidFill>
                  <a:srgbClr val="C00000"/>
                </a:solidFill>
                <a:latin typeface="Calibri" pitchFamily="34" charset="0"/>
              </a:rPr>
              <a:t>Procedimento per la redazione del progetto individuale e l’accesso alle misure previste dalla Legge n. 112/2016 </a:t>
            </a:r>
            <a:endParaRPr lang="it-IT" altLang="it-IT" sz="3600" dirty="0">
              <a:solidFill>
                <a:srgbClr val="C00000"/>
              </a:solidFill>
              <a:latin typeface="Calibri" pitchFamily="34" charset="0"/>
            </a:endParaRPr>
          </a:p>
        </p:txBody>
      </p:sp>
      <p:sp>
        <p:nvSpPr>
          <p:cNvPr id="11" name="CasellaDiTesto 12"/>
          <p:cNvSpPr txBox="1">
            <a:spLocks noChangeArrowheads="1"/>
          </p:cNvSpPr>
          <p:nvPr/>
        </p:nvSpPr>
        <p:spPr bwMode="auto">
          <a:xfrm>
            <a:off x="3851920" y="5805264"/>
            <a:ext cx="5400600" cy="646331"/>
          </a:xfrm>
          <a:prstGeom prst="rect">
            <a:avLst/>
          </a:prstGeom>
          <a:noFill/>
          <a:ln w="9525">
            <a:noFill/>
            <a:miter lim="800000"/>
            <a:headEnd/>
            <a:tailEnd/>
          </a:ln>
        </p:spPr>
        <p:txBody>
          <a:bodyPr wrap="square">
            <a:spAutoFit/>
          </a:bodyPr>
          <a:lstStyle/>
          <a:p>
            <a:pPr algn="ctr"/>
            <a:r>
              <a:rPr lang="it-IT" altLang="it-IT" b="1" i="1" dirty="0">
                <a:solidFill>
                  <a:srgbClr val="003399"/>
                </a:solidFill>
                <a:latin typeface="Calibri" pitchFamily="34" charset="0"/>
              </a:rPr>
              <a:t>Avv.  Gianfranco de  </a:t>
            </a:r>
            <a:r>
              <a:rPr lang="it-IT" altLang="it-IT" b="1" i="1" dirty="0" err="1">
                <a:solidFill>
                  <a:srgbClr val="003399"/>
                </a:solidFill>
                <a:latin typeface="Calibri" pitchFamily="34" charset="0"/>
              </a:rPr>
              <a:t>Robertis</a:t>
            </a:r>
            <a:r>
              <a:rPr lang="it-IT" altLang="it-IT" b="1" i="1" dirty="0">
                <a:solidFill>
                  <a:srgbClr val="003399"/>
                </a:solidFill>
                <a:latin typeface="Calibri" pitchFamily="34" charset="0"/>
              </a:rPr>
              <a:t> </a:t>
            </a:r>
          </a:p>
          <a:p>
            <a:pPr algn="ctr"/>
            <a:r>
              <a:rPr lang="it-IT" altLang="it-IT" b="1" i="1" dirty="0">
                <a:solidFill>
                  <a:srgbClr val="003399"/>
                </a:solidFill>
                <a:latin typeface="Calibri" pitchFamily="34" charset="0"/>
              </a:rPr>
              <a:t>Consulente Legale </a:t>
            </a:r>
            <a:r>
              <a:rPr lang="it-IT" altLang="it-IT" b="1" i="1" dirty="0" err="1">
                <a:solidFill>
                  <a:srgbClr val="003399"/>
                </a:solidFill>
                <a:latin typeface="Calibri" pitchFamily="34" charset="0"/>
              </a:rPr>
              <a:t>Anffas</a:t>
            </a:r>
            <a:r>
              <a:rPr lang="it-IT" altLang="it-IT" b="1" i="1" dirty="0">
                <a:solidFill>
                  <a:srgbClr val="003399"/>
                </a:solidFill>
                <a:latin typeface="Calibri" pitchFamily="34" charset="0"/>
              </a:rPr>
              <a:t> Onlus</a:t>
            </a:r>
          </a:p>
        </p:txBody>
      </p:sp>
      <p:pic>
        <p:nvPicPr>
          <p:cNvPr id="7" name="Picture 2" descr="logo consorzio copia_"/>
          <p:cNvPicPr>
            <a:picLocks noChangeAspect="1" noChangeArrowheads="1"/>
          </p:cNvPicPr>
          <p:nvPr/>
        </p:nvPicPr>
        <p:blipFill>
          <a:blip r:embed="rId3" cstate="print"/>
          <a:srcRect/>
          <a:stretch>
            <a:fillRect/>
          </a:stretch>
        </p:blipFill>
        <p:spPr bwMode="auto">
          <a:xfrm>
            <a:off x="6516216" y="188640"/>
            <a:ext cx="2034977" cy="999232"/>
          </a:xfrm>
          <a:prstGeom prst="rect">
            <a:avLst/>
          </a:prstGeom>
          <a:noFill/>
          <a:ln w="9525">
            <a:noFill/>
            <a:miter lim="800000"/>
            <a:headEnd/>
            <a:tailEnd/>
          </a:ln>
        </p:spPr>
      </p:pic>
      <p:pic>
        <p:nvPicPr>
          <p:cNvPr id="12" name="Picture 7" descr="60anffas_condensato"/>
          <p:cNvPicPr>
            <a:picLocks noChangeAspect="1" noChangeArrowheads="1"/>
          </p:cNvPicPr>
          <p:nvPr/>
        </p:nvPicPr>
        <p:blipFill>
          <a:blip r:embed="rId4" cstate="print"/>
          <a:srcRect/>
          <a:stretch>
            <a:fillRect/>
          </a:stretch>
        </p:blipFill>
        <p:spPr bwMode="auto">
          <a:xfrm>
            <a:off x="0" y="0"/>
            <a:ext cx="3980329" cy="1250576"/>
          </a:xfrm>
          <a:prstGeom prst="rect">
            <a:avLst/>
          </a:prstGeom>
          <a:noFill/>
          <a:ln w="9525">
            <a:noFill/>
            <a:miter lim="800000"/>
            <a:headEnd/>
            <a:tailEnd/>
          </a:ln>
        </p:spPr>
      </p:pic>
    </p:spTree>
    <p:extLst>
      <p:ext uri="{BB962C8B-B14F-4D97-AF65-F5344CB8AC3E}">
        <p14:creationId xmlns:p14="http://schemas.microsoft.com/office/powerpoint/2010/main" val="217034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179512" y="0"/>
            <a:ext cx="87851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100" b="1" dirty="0">
                <a:solidFill>
                  <a:srgbClr val="C00000"/>
                </a:solidFill>
                <a:latin typeface="Calibri" pitchFamily="34" charset="0"/>
              </a:rPr>
              <a:t>VALUTAZIONE MULTIDIMENSIONALE </a:t>
            </a:r>
          </a:p>
          <a:p>
            <a:pPr algn="ctr" eaLnBrk="1" hangingPunct="1"/>
            <a:r>
              <a:rPr lang="it-IT" altLang="it-IT" sz="3100" b="1" dirty="0">
                <a:solidFill>
                  <a:srgbClr val="C00000"/>
                </a:solidFill>
                <a:latin typeface="Calibri" pitchFamily="34" charset="0"/>
              </a:rPr>
              <a:t>SECONDO D.M. 23.11.2016 </a:t>
            </a:r>
          </a:p>
        </p:txBody>
      </p:sp>
      <p:sp>
        <p:nvSpPr>
          <p:cNvPr id="5" name="Rettangolo 4"/>
          <p:cNvSpPr/>
          <p:nvPr/>
        </p:nvSpPr>
        <p:spPr>
          <a:xfrm>
            <a:off x="395536" y="1196752"/>
            <a:ext cx="8496944" cy="5083830"/>
          </a:xfrm>
          <a:prstGeom prst="rect">
            <a:avLst/>
          </a:prstGeom>
        </p:spPr>
        <p:txBody>
          <a:bodyPr wrap="square">
            <a:spAutoFit/>
          </a:bodyPr>
          <a:lstStyle/>
          <a:p>
            <a:pPr algn="just"/>
            <a:r>
              <a:rPr lang="it-IT" sz="2100" b="1" i="1" dirty="0">
                <a:solidFill>
                  <a:srgbClr val="002060"/>
                </a:solidFill>
                <a:latin typeface="Calibri" pitchFamily="34" charset="0"/>
              </a:rPr>
              <a:t>La valutazione di cui al comma 1 è finalizzata alla definizione del progetto personalizzato per la persona con disabilità grave. Il progetto individua gli specifici sostegni di cui la persona con disabilità grave necessita, a partire dalle prestazioni sanitarie, sociali e socio-sanitarie ed inclusi gli interventi e i servizi di cui all’art. 3, a valere sulle risorse del Fondo, in coerenza con la valutazione multidimensionale e con le risorse disponibili, in funzione del miglioramento della qualità di vita e della corretta allocazione delle risorse medesime. </a:t>
            </a:r>
            <a:r>
              <a:rPr lang="it-IT" sz="2100" b="1" i="1" dirty="0">
                <a:solidFill>
                  <a:srgbClr val="C00000"/>
                </a:solidFill>
                <a:latin typeface="Calibri" pitchFamily="34" charset="0"/>
              </a:rPr>
              <a:t>Nel caso la persona sia già stata valutata e disponga di un progetto per finalità diverse da quelle di cui al presente decreto, la valutazione e la progettazione sono integrate con gli interventi e i servizi di cui all’art. 3 ndr supporti alla </a:t>
            </a:r>
            <a:r>
              <a:rPr lang="it-IT" sz="2100" b="1" i="1" dirty="0" err="1">
                <a:solidFill>
                  <a:srgbClr val="C00000"/>
                </a:solidFill>
                <a:latin typeface="Calibri" pitchFamily="34" charset="0"/>
              </a:rPr>
              <a:t>domiciliarità</a:t>
            </a:r>
            <a:r>
              <a:rPr lang="it-IT" sz="2100" b="1" i="1" dirty="0">
                <a:solidFill>
                  <a:srgbClr val="C00000"/>
                </a:solidFill>
                <a:latin typeface="Calibri" pitchFamily="34" charset="0"/>
              </a:rPr>
              <a:t>, innovative soluzioni </a:t>
            </a:r>
            <a:r>
              <a:rPr lang="it-IT" sz="2100" b="1" i="1" dirty="0" err="1">
                <a:solidFill>
                  <a:srgbClr val="C00000"/>
                </a:solidFill>
                <a:latin typeface="Calibri" pitchFamily="34" charset="0"/>
              </a:rPr>
              <a:t>alloggiattive</a:t>
            </a:r>
            <a:r>
              <a:rPr lang="it-IT" sz="2100" b="1" i="1" dirty="0">
                <a:solidFill>
                  <a:srgbClr val="C00000"/>
                </a:solidFill>
                <a:latin typeface="Calibri" pitchFamily="34" charset="0"/>
              </a:rPr>
              <a:t>, </a:t>
            </a:r>
            <a:r>
              <a:rPr lang="it-IT" sz="2100" b="1" i="1" dirty="0" err="1">
                <a:solidFill>
                  <a:srgbClr val="C00000"/>
                </a:solidFill>
                <a:latin typeface="Calibri" pitchFamily="34" charset="0"/>
              </a:rPr>
              <a:t>co</a:t>
            </a:r>
            <a:r>
              <a:rPr lang="it-IT" sz="2100" b="1" i="1" dirty="0">
                <a:solidFill>
                  <a:srgbClr val="C00000"/>
                </a:solidFill>
                <a:latin typeface="Calibri" pitchFamily="34" charset="0"/>
              </a:rPr>
              <a:t> </a:t>
            </a:r>
            <a:r>
              <a:rPr lang="it-IT" sz="2100" b="1" i="1" dirty="0" err="1">
                <a:solidFill>
                  <a:srgbClr val="C00000"/>
                </a:solidFill>
                <a:latin typeface="Calibri" pitchFamily="34" charset="0"/>
              </a:rPr>
              <a:t>–housing</a:t>
            </a:r>
            <a:r>
              <a:rPr lang="it-IT" sz="2100" b="1" i="1" dirty="0">
                <a:solidFill>
                  <a:srgbClr val="C00000"/>
                </a:solidFill>
                <a:latin typeface="Calibri" pitchFamily="34" charset="0"/>
              </a:rPr>
              <a:t>)</a:t>
            </a:r>
          </a:p>
          <a:p>
            <a:pPr algn="just"/>
            <a:r>
              <a:rPr lang="it-IT" sz="2100" b="1" i="1" dirty="0">
                <a:solidFill>
                  <a:srgbClr val="000066"/>
                </a:solidFill>
                <a:latin typeface="Calibri" pitchFamily="34" charset="0"/>
              </a:rPr>
              <a:t>Il progetto personalizzato contiene il </a:t>
            </a:r>
            <a:r>
              <a:rPr lang="it-IT" sz="2100" b="1" i="1" u="sng" dirty="0">
                <a:solidFill>
                  <a:srgbClr val="000066"/>
                </a:solidFill>
                <a:latin typeface="Calibri" pitchFamily="34" charset="0"/>
              </a:rPr>
              <a:t>budget di progetto, quale insieme di tutte le risorse umane, economiche, strumentali da poter utilizzare in maniera flessibile, dinamica ed integrata</a:t>
            </a:r>
            <a:r>
              <a:rPr lang="it-IT" sz="2100" b="1" dirty="0">
                <a:solidFill>
                  <a:srgbClr val="000066"/>
                </a:solidFill>
                <a:latin typeface="Calibri" pitchFamily="34" charset="0"/>
              </a:rPr>
              <a:t>. </a:t>
            </a:r>
            <a:endParaRPr lang="it-IT" sz="2100" b="1" i="1" dirty="0">
              <a:solidFill>
                <a:srgbClr val="000066"/>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268760"/>
            <a:ext cx="8291264" cy="4738531"/>
          </a:xfrm>
        </p:spPr>
        <p:txBody>
          <a:bodyPr>
            <a:normAutofit/>
          </a:bodyPr>
          <a:lstStyle/>
          <a:p>
            <a:pPr marL="0" indent="0" algn="just">
              <a:buNone/>
            </a:pPr>
            <a:r>
              <a:rPr lang="it-IT" sz="2250" b="1" dirty="0">
                <a:solidFill>
                  <a:srgbClr val="000066"/>
                </a:solidFill>
                <a:latin typeface="Calibri"/>
                <a:ea typeface="Calibri"/>
                <a:cs typeface="Times New Roman"/>
              </a:rPr>
              <a:t>Nel programma regionale è previsto che l’UVM (almeno una in ogni distretto socio-sanitario) esegua la valutazione multidimensionale (</a:t>
            </a:r>
            <a:r>
              <a:rPr lang="it-IT" sz="2250" b="1" dirty="0">
                <a:solidFill>
                  <a:srgbClr val="C00000"/>
                </a:solidFill>
                <a:latin typeface="Calibri"/>
                <a:ea typeface="Calibri"/>
                <a:cs typeface="Times New Roman"/>
              </a:rPr>
              <a:t>valutazione tecnica + colloquio motivazionale</a:t>
            </a:r>
            <a:r>
              <a:rPr lang="it-IT" sz="2250" b="1" dirty="0">
                <a:solidFill>
                  <a:srgbClr val="000066"/>
                </a:solidFill>
                <a:latin typeface="Calibri"/>
                <a:ea typeface="Calibri"/>
                <a:cs typeface="Times New Roman"/>
              </a:rPr>
              <a:t>), l’individuazione del case manager e la redazione del progetto personalizzato. </a:t>
            </a:r>
            <a:endParaRPr lang="it-IT" sz="2250" b="1" dirty="0">
              <a:solidFill>
                <a:srgbClr val="000066"/>
              </a:solidFill>
            </a:endParaRPr>
          </a:p>
        </p:txBody>
      </p:sp>
      <p:sp>
        <p:nvSpPr>
          <p:cNvPr id="3" name="Titolo 2"/>
          <p:cNvSpPr>
            <a:spLocks noGrp="1"/>
          </p:cNvSpPr>
          <p:nvPr>
            <p:ph type="title"/>
          </p:nvPr>
        </p:nvSpPr>
        <p:spPr>
          <a:xfrm>
            <a:off x="457200" y="404664"/>
            <a:ext cx="8003232" cy="432048"/>
          </a:xfrm>
        </p:spPr>
        <p:txBody>
          <a:bodyPr>
            <a:noAutofit/>
          </a:bodyPr>
          <a:lstStyle/>
          <a:p>
            <a:pPr algn="ctr"/>
            <a:r>
              <a:rPr lang="it-IT" sz="3200" dirty="0">
                <a:solidFill>
                  <a:srgbClr val="C00000"/>
                </a:solidFill>
                <a:effectLst/>
                <a:latin typeface="Calibri" pitchFamily="34" charset="0"/>
              </a:rPr>
              <a:t>VALUTAZIONE IN SICILIA:                               MODALITA’ E STRUMENTI</a:t>
            </a:r>
          </a:p>
        </p:txBody>
      </p:sp>
      <p:sp>
        <p:nvSpPr>
          <p:cNvPr id="6" name="Rettangolo 5"/>
          <p:cNvSpPr/>
          <p:nvPr/>
        </p:nvSpPr>
        <p:spPr>
          <a:xfrm>
            <a:off x="539552" y="2924944"/>
            <a:ext cx="8280920" cy="3349828"/>
          </a:xfrm>
          <a:prstGeom prst="rect">
            <a:avLst/>
          </a:prstGeom>
        </p:spPr>
        <p:txBody>
          <a:bodyPr wrap="square">
            <a:spAutoFit/>
          </a:bodyPr>
          <a:lstStyle/>
          <a:p>
            <a:pPr algn="just">
              <a:lnSpc>
                <a:spcPct val="115000"/>
              </a:lnSpc>
              <a:spcAft>
                <a:spcPts val="0"/>
              </a:spcAft>
            </a:pPr>
            <a:r>
              <a:rPr lang="it-IT" sz="2250" b="1" dirty="0">
                <a:solidFill>
                  <a:srgbClr val="000066"/>
                </a:solidFill>
                <a:latin typeface="Calibri"/>
                <a:ea typeface="Calibri"/>
                <a:cs typeface="Times New Roman"/>
              </a:rPr>
              <a:t>Per la valutazione si segue la </a:t>
            </a:r>
            <a:r>
              <a:rPr lang="it-IT" sz="2250" b="1" dirty="0" err="1">
                <a:solidFill>
                  <a:srgbClr val="000066"/>
                </a:solidFill>
                <a:latin typeface="Calibri"/>
                <a:ea typeface="Calibri"/>
                <a:cs typeface="Times New Roman"/>
              </a:rPr>
              <a:t>S.Va.M.A.</a:t>
            </a:r>
            <a:r>
              <a:rPr lang="it-IT" sz="2250" b="1" dirty="0">
                <a:solidFill>
                  <a:srgbClr val="000066"/>
                </a:solidFill>
                <a:latin typeface="Calibri"/>
                <a:ea typeface="Calibri"/>
                <a:cs typeface="Times New Roman"/>
              </a:rPr>
              <a:t>, ma la Regione indica come opportuno </a:t>
            </a:r>
            <a:r>
              <a:rPr lang="it-IT" sz="2250" b="1" i="1" dirty="0">
                <a:solidFill>
                  <a:srgbClr val="000066"/>
                </a:solidFill>
                <a:latin typeface="Calibri"/>
                <a:ea typeface="Calibri"/>
                <a:cs typeface="Times New Roman"/>
              </a:rPr>
              <a:t>sostenere sperimentazioni presso le UVM</a:t>
            </a:r>
            <a:r>
              <a:rPr lang="it-IT" sz="2250" i="1" dirty="0">
                <a:solidFill>
                  <a:srgbClr val="000066"/>
                </a:solidFill>
                <a:latin typeface="Calibri"/>
                <a:ea typeface="Calibri"/>
                <a:cs typeface="Times New Roman"/>
              </a:rPr>
              <a:t>, </a:t>
            </a:r>
            <a:r>
              <a:rPr lang="it-IT" sz="2250" b="1" i="1" dirty="0">
                <a:solidFill>
                  <a:srgbClr val="C00000"/>
                </a:solidFill>
                <a:latin typeface="Calibri"/>
                <a:ea typeface="Calibri"/>
                <a:cs typeface="Times New Roman"/>
              </a:rPr>
              <a:t>di nuovi sistemi di valutazione o mix di sistemi di rilevamento del bisogno, ma soprattutto di individuazione di supporti e  sostegni, in termini di quantità, qualità ed intensità con possibilità di verificarne, nel tempo, gli esiti  sia in termini di miglioramento della qualità di vita delle persone con disabilità sia in termini di </a:t>
            </a:r>
            <a:r>
              <a:rPr lang="it-IT" sz="2250" b="1" i="1" dirty="0" err="1">
                <a:solidFill>
                  <a:srgbClr val="C00000"/>
                </a:solidFill>
                <a:latin typeface="Calibri"/>
                <a:ea typeface="Calibri"/>
                <a:cs typeface="Times New Roman"/>
              </a:rPr>
              <a:t>efficientamento</a:t>
            </a:r>
            <a:r>
              <a:rPr lang="it-IT" sz="2250" b="1" i="1" dirty="0">
                <a:solidFill>
                  <a:srgbClr val="C00000"/>
                </a:solidFill>
                <a:latin typeface="Calibri"/>
                <a:ea typeface="Calibri"/>
                <a:cs typeface="Times New Roman"/>
              </a:rPr>
              <a:t> delle risorse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179512" y="0"/>
            <a:ext cx="87851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100" b="1" dirty="0">
                <a:solidFill>
                  <a:srgbClr val="C00000"/>
                </a:solidFill>
                <a:latin typeface="Calibri" pitchFamily="34" charset="0"/>
              </a:rPr>
              <a:t>PARTECIPAZIONE DELLA PCD AL PROCEDIMENTO  </a:t>
            </a:r>
          </a:p>
          <a:p>
            <a:pPr algn="ctr" eaLnBrk="1" hangingPunct="1"/>
            <a:r>
              <a:rPr lang="it-IT" altLang="it-IT" sz="3100" b="1" dirty="0">
                <a:solidFill>
                  <a:srgbClr val="C00000"/>
                </a:solidFill>
                <a:latin typeface="Calibri" pitchFamily="34" charset="0"/>
              </a:rPr>
              <a:t>SECONDO D.M. 23.11.2016 </a:t>
            </a:r>
          </a:p>
        </p:txBody>
      </p:sp>
      <p:sp>
        <p:nvSpPr>
          <p:cNvPr id="6" name="Rettangolo 5"/>
          <p:cNvSpPr/>
          <p:nvPr/>
        </p:nvSpPr>
        <p:spPr>
          <a:xfrm>
            <a:off x="395536" y="1305342"/>
            <a:ext cx="8424936" cy="2354491"/>
          </a:xfrm>
          <a:prstGeom prst="rect">
            <a:avLst/>
          </a:prstGeom>
        </p:spPr>
        <p:txBody>
          <a:bodyPr wrap="square">
            <a:spAutoFit/>
          </a:bodyPr>
          <a:lstStyle/>
          <a:p>
            <a:pPr algn="just"/>
            <a:r>
              <a:rPr lang="it-IT" sz="2100" b="1" i="1" dirty="0">
                <a:solidFill>
                  <a:srgbClr val="002060"/>
                </a:solidFill>
                <a:latin typeface="Calibri" pitchFamily="34" charset="0"/>
              </a:rPr>
              <a:t>Il progetto personalizzato è definito assicurando la più ampia partecipazione possibile della persona con disabilità grave, tenendo conto dei suoi desideri, aspettative e preferenze e prevedendo altresì il suo pieno coinvolgimento nel successivo monitoraggio e valutazione. Laddove la persona con disabilità grave non sia nella condizione di esprimere pienamente la sua volontà, è sostenuta dai suoi genitori o da chi ne tutela gli interessi.</a:t>
            </a:r>
          </a:p>
        </p:txBody>
      </p:sp>
      <p:sp>
        <p:nvSpPr>
          <p:cNvPr id="7" name="Rettangolo 6"/>
          <p:cNvSpPr/>
          <p:nvPr/>
        </p:nvSpPr>
        <p:spPr>
          <a:xfrm>
            <a:off x="467544" y="3789040"/>
            <a:ext cx="8280920" cy="2031325"/>
          </a:xfrm>
          <a:prstGeom prst="rect">
            <a:avLst/>
          </a:prstGeom>
        </p:spPr>
        <p:txBody>
          <a:bodyPr wrap="square">
            <a:spAutoFit/>
          </a:bodyPr>
          <a:lstStyle/>
          <a:p>
            <a:pPr algn="just"/>
            <a:r>
              <a:rPr lang="it-IT" sz="2100" b="1" i="1" dirty="0">
                <a:solidFill>
                  <a:srgbClr val="002060"/>
                </a:solidFill>
                <a:latin typeface="Calibri" pitchFamily="34" charset="0"/>
              </a:rPr>
              <a:t>A tal fine vanno garantiti, con le minori limitazioni possibili e con particolare riguardo alle persone con disabilità intellettiva e del neuro sviluppo, </a:t>
            </a:r>
            <a:r>
              <a:rPr lang="it-IT" sz="2100" b="1" i="1" dirty="0">
                <a:solidFill>
                  <a:srgbClr val="C00000"/>
                </a:solidFill>
                <a:latin typeface="Calibri" pitchFamily="34" charset="0"/>
              </a:rPr>
              <a:t>gli strumenti previsti dalla vigente legislazione relativi al sostegno nella presa delle decisioni</a:t>
            </a:r>
            <a:r>
              <a:rPr lang="it-IT" sz="2100" b="1" i="1" dirty="0">
                <a:solidFill>
                  <a:srgbClr val="002060"/>
                </a:solidFill>
                <a:latin typeface="Calibri" pitchFamily="34" charset="0"/>
              </a:rPr>
              <a:t> (c.d. “</a:t>
            </a:r>
            <a:r>
              <a:rPr lang="it-IT" sz="2100" b="1" i="1" dirty="0" err="1">
                <a:solidFill>
                  <a:srgbClr val="002060"/>
                </a:solidFill>
                <a:latin typeface="Calibri" pitchFamily="34" charset="0"/>
              </a:rPr>
              <a:t>autorappresentanza</a:t>
            </a:r>
            <a:r>
              <a:rPr lang="it-IT" sz="2100" b="1" i="1" dirty="0">
                <a:solidFill>
                  <a:srgbClr val="002060"/>
                </a:solidFill>
                <a:latin typeface="Calibri" pitchFamily="34" charset="0"/>
              </a:rPr>
              <a:t>”), nonché devono essere adottate </a:t>
            </a:r>
            <a:r>
              <a:rPr lang="it-IT" sz="2100" b="1" i="1" dirty="0">
                <a:solidFill>
                  <a:srgbClr val="C00000"/>
                </a:solidFill>
                <a:latin typeface="Calibri" pitchFamily="34" charset="0"/>
              </a:rPr>
              <a:t>strategie volte a facilitare la comprensione delle misure proposte</a:t>
            </a:r>
            <a:r>
              <a:rPr lang="it-IT" sz="2100" b="1" i="1" dirty="0">
                <a:solidFill>
                  <a:srgbClr val="002060"/>
                </a:solidFill>
                <a:latin typeface="Calibri" pitchFamily="34" charset="0"/>
              </a:rPr>
              <a:t> (per es. linguaggio “easy </a:t>
            </a:r>
            <a:r>
              <a:rPr lang="it-IT" sz="2100" b="1" i="1" dirty="0" err="1">
                <a:solidFill>
                  <a:srgbClr val="002060"/>
                </a:solidFill>
                <a:latin typeface="Calibri" pitchFamily="34" charset="0"/>
              </a:rPr>
              <a:t>to</a:t>
            </a:r>
            <a:r>
              <a:rPr lang="it-IT" sz="2100" b="1" i="1" dirty="0">
                <a:solidFill>
                  <a:srgbClr val="002060"/>
                </a:solidFill>
                <a:latin typeface="Calibri" pitchFamily="34" charset="0"/>
              </a:rPr>
              <a:t> </a:t>
            </a:r>
            <a:r>
              <a:rPr lang="it-IT" sz="2100" b="1" i="1" dirty="0" err="1">
                <a:solidFill>
                  <a:srgbClr val="002060"/>
                </a:solidFill>
                <a:latin typeface="Calibri" pitchFamily="34" charset="0"/>
              </a:rPr>
              <a:t>read</a:t>
            </a:r>
            <a:r>
              <a:rPr lang="it-IT" sz="2100" b="1" i="1" dirty="0">
                <a:solidFill>
                  <a:srgbClr val="002060"/>
                </a:solidFill>
                <a:latin typeface="Calibri"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solidFill>
                  <a:srgbClr val="C00000"/>
                </a:solidFill>
                <a:effectLst/>
                <a:latin typeface="Calibri" pitchFamily="34" charset="0"/>
              </a:rPr>
              <a:t>CRITERI </a:t>
            </a:r>
            <a:r>
              <a:rPr lang="it-IT" sz="3200" b="1" dirty="0" err="1">
                <a:solidFill>
                  <a:srgbClr val="C00000"/>
                </a:solidFill>
                <a:effectLst/>
                <a:latin typeface="Calibri" pitchFamily="34" charset="0"/>
              </a:rPr>
              <a:t>DI</a:t>
            </a:r>
            <a:r>
              <a:rPr lang="it-IT" sz="3200" b="1" dirty="0">
                <a:solidFill>
                  <a:srgbClr val="C00000"/>
                </a:solidFill>
                <a:effectLst/>
                <a:latin typeface="Calibri" pitchFamily="34" charset="0"/>
              </a:rPr>
              <a:t> PRIORITA’ PER L’ACCESSO </a:t>
            </a:r>
          </a:p>
        </p:txBody>
      </p:sp>
      <p:sp>
        <p:nvSpPr>
          <p:cNvPr id="3" name="Segnaposto contenuto 2"/>
          <p:cNvSpPr>
            <a:spLocks noGrp="1"/>
          </p:cNvSpPr>
          <p:nvPr>
            <p:ph idx="1"/>
          </p:nvPr>
        </p:nvSpPr>
        <p:spPr>
          <a:xfrm>
            <a:off x="467544" y="1422400"/>
            <a:ext cx="8419281" cy="4501522"/>
          </a:xfrm>
        </p:spPr>
        <p:txBody>
          <a:bodyPr>
            <a:noAutofit/>
          </a:bodyPr>
          <a:lstStyle/>
          <a:p>
            <a:pPr marL="0" indent="0" algn="just">
              <a:buNone/>
            </a:pPr>
            <a:r>
              <a:rPr lang="it-IT" sz="2400" dirty="0">
                <a:solidFill>
                  <a:srgbClr val="000066"/>
                </a:solidFill>
              </a:rPr>
              <a:t>L’accesso alle misure a carico del Fondo è prioritariamente garantito alle </a:t>
            </a:r>
            <a:r>
              <a:rPr lang="it-IT" sz="2400" dirty="0" err="1">
                <a:solidFill>
                  <a:srgbClr val="000066"/>
                </a:solidFill>
              </a:rPr>
              <a:t>pcd</a:t>
            </a:r>
            <a:r>
              <a:rPr lang="it-IT" sz="2400" dirty="0">
                <a:solidFill>
                  <a:srgbClr val="000066"/>
                </a:solidFill>
              </a:rPr>
              <a:t> grave prive del sostegno familiare che, in esito alla valutazione multidimensionale, necessitino con maggior urgenza degli interventi finanziabili dal Fondo. Nella </a:t>
            </a:r>
            <a:r>
              <a:rPr lang="it-IT" sz="2400" b="1" dirty="0">
                <a:solidFill>
                  <a:srgbClr val="000066"/>
                </a:solidFill>
              </a:rPr>
              <a:t>valutazione dell’urgenza </a:t>
            </a:r>
            <a:r>
              <a:rPr lang="it-IT" sz="2400" dirty="0">
                <a:solidFill>
                  <a:srgbClr val="000066"/>
                </a:solidFill>
              </a:rPr>
              <a:t>si dovrà tener conto delle limitazioni di autonomia, dei sostegni che la famiglia è in grado di fornire, nonché delle condizioni economiche della persona con disabilità e della sua famiglia.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340769"/>
            <a:ext cx="8291264" cy="4176464"/>
          </a:xfrm>
        </p:spPr>
        <p:txBody>
          <a:bodyPr/>
          <a:lstStyle/>
          <a:p>
            <a:pPr>
              <a:buNone/>
            </a:pPr>
            <a:endParaRPr lang="it-IT" dirty="0"/>
          </a:p>
        </p:txBody>
      </p:sp>
      <p:sp>
        <p:nvSpPr>
          <p:cNvPr id="3" name="Titolo 2"/>
          <p:cNvSpPr>
            <a:spLocks noGrp="1"/>
          </p:cNvSpPr>
          <p:nvPr>
            <p:ph type="title"/>
          </p:nvPr>
        </p:nvSpPr>
        <p:spPr>
          <a:xfrm>
            <a:off x="457200" y="188640"/>
            <a:ext cx="8229600" cy="1228998"/>
          </a:xfrm>
        </p:spPr>
        <p:txBody>
          <a:bodyPr>
            <a:normAutofit/>
          </a:bodyPr>
          <a:lstStyle/>
          <a:p>
            <a:pPr algn="ctr"/>
            <a:r>
              <a:rPr lang="it-IT" sz="2400" dirty="0">
                <a:solidFill>
                  <a:srgbClr val="C00000"/>
                </a:solidFill>
                <a:effectLst/>
              </a:rPr>
              <a:t>PRIORITA’ A PRESCINDERE </a:t>
            </a:r>
          </a:p>
        </p:txBody>
      </p:sp>
      <p:sp>
        <p:nvSpPr>
          <p:cNvPr id="4" name="Rettangolo 3"/>
          <p:cNvSpPr/>
          <p:nvPr/>
        </p:nvSpPr>
        <p:spPr>
          <a:xfrm>
            <a:off x="467544" y="1196752"/>
            <a:ext cx="8208912" cy="4708981"/>
          </a:xfrm>
          <a:prstGeom prst="rect">
            <a:avLst/>
          </a:prstGeom>
        </p:spPr>
        <p:txBody>
          <a:bodyPr wrap="square">
            <a:spAutoFit/>
          </a:bodyPr>
          <a:lstStyle/>
          <a:p>
            <a:pPr>
              <a:buNone/>
            </a:pPr>
            <a:r>
              <a:rPr lang="it-IT" b="1" dirty="0"/>
              <a:t>E</a:t>
            </a:r>
            <a:r>
              <a:rPr lang="it-IT" sz="2000" b="1" dirty="0"/>
              <a:t>’ in ogni caso garantita priorità di accesso a:</a:t>
            </a:r>
          </a:p>
          <a:p>
            <a:pPr algn="just"/>
            <a:r>
              <a:rPr lang="it-IT" sz="2000" dirty="0"/>
              <a:t>√ persone con disabilità grave mancanti di entrambi i genitori, del tutto prive di risorse economiche, reddituali e patrimoniali, che non siano i trattamenti percepiti in ragione delle condizioni di disabilità;</a:t>
            </a:r>
          </a:p>
          <a:p>
            <a:pPr algn="just"/>
            <a:endParaRPr lang="it-IT" sz="2000" dirty="0"/>
          </a:p>
          <a:p>
            <a:pPr algn="just"/>
            <a:r>
              <a:rPr lang="it-IT" sz="2000" dirty="0"/>
              <a:t>√ persone con disabilità grave i cui genitori, per ragioni connesse, in particolare, all’età  ovvero alla propria situazione di disabilità, non sono più nella condizione di continuare a garantire loro nel futuro prossimo il sostegno genitoriale necessario ad una vita dignitosa;</a:t>
            </a:r>
          </a:p>
          <a:p>
            <a:pPr algn="just"/>
            <a:endParaRPr lang="it-IT" sz="2000" dirty="0"/>
          </a:p>
          <a:p>
            <a:pPr algn="just"/>
            <a:r>
              <a:rPr lang="it-IT" sz="2000" dirty="0"/>
              <a:t>√ persone con disabilità grave, inserite in strutture residenziali dalle caratteristiche molto lontane da quelle che riproducono le condizioni abitative e relazionali della casa familiare.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C00000"/>
                </a:solidFill>
              </a:rPr>
              <a:t>ESONERO DAI CRITERI </a:t>
            </a:r>
            <a:r>
              <a:rPr lang="it-IT" b="1" dirty="0" err="1">
                <a:solidFill>
                  <a:srgbClr val="C00000"/>
                </a:solidFill>
              </a:rPr>
              <a:t>DI</a:t>
            </a:r>
            <a:r>
              <a:rPr lang="it-IT" b="1" dirty="0">
                <a:solidFill>
                  <a:srgbClr val="C00000"/>
                </a:solidFill>
              </a:rPr>
              <a:t> PRIORITA’ </a:t>
            </a:r>
          </a:p>
        </p:txBody>
      </p:sp>
      <p:sp>
        <p:nvSpPr>
          <p:cNvPr id="3" name="Segnaposto contenuto 2"/>
          <p:cNvSpPr>
            <a:spLocks noGrp="1"/>
          </p:cNvSpPr>
          <p:nvPr>
            <p:ph idx="1"/>
          </p:nvPr>
        </p:nvSpPr>
        <p:spPr>
          <a:xfrm>
            <a:off x="323528" y="1412776"/>
            <a:ext cx="8563297" cy="4511146"/>
          </a:xfrm>
        </p:spPr>
        <p:txBody>
          <a:bodyPr>
            <a:noAutofit/>
          </a:bodyPr>
          <a:lstStyle/>
          <a:p>
            <a:pPr marL="0" indent="0" algn="just">
              <a:buNone/>
            </a:pPr>
            <a:r>
              <a:rPr lang="it-IT" sz="3200" dirty="0">
                <a:solidFill>
                  <a:schemeClr val="tx1"/>
                </a:solidFill>
              </a:rPr>
              <a:t>Nel caso di riutilizzo di patrimoni alle finalità del decreto, resi disponibili da familiari o da reti associative di familiari di persone con disabilità in loro favore, si deroga ai criteri di priorità</a:t>
            </a:r>
            <a:r>
              <a:rPr lang="it-IT" sz="3200" dirty="0"/>
              <a:t>.</a:t>
            </a:r>
          </a:p>
          <a:p>
            <a:pPr marL="0" indent="0" algn="just">
              <a:buNone/>
            </a:pPr>
            <a:endParaRPr lang="it-IT" sz="3200"/>
          </a:p>
          <a:p>
            <a:pPr marL="0" indent="0" algn="just">
              <a:buNone/>
            </a:pPr>
            <a:endParaRPr lang="it-IT" sz="3200" dirty="0"/>
          </a:p>
          <a:p>
            <a:pPr marL="0" indent="0" algn="just">
              <a:buNone/>
            </a:pPr>
            <a:endParaRPr lang="it-IT" sz="3200" dirty="0"/>
          </a:p>
          <a:p>
            <a:pPr marL="0" indent="0" algn="just">
              <a:buNone/>
            </a:pPr>
            <a:r>
              <a:rPr lang="it-IT" sz="32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684213" y="0"/>
            <a:ext cx="7704137" cy="1077218"/>
          </a:xfrm>
          <a:prstGeom prst="rect">
            <a:avLst/>
          </a:prstGeom>
          <a:noFill/>
          <a:ln w="9525">
            <a:noFill/>
            <a:miter lim="800000"/>
            <a:headEnd/>
            <a:tailEnd/>
          </a:ln>
        </p:spPr>
        <p:txBody>
          <a:bodyPr wrap="square">
            <a:spAutoFit/>
          </a:bodyPr>
          <a:lstStyle/>
          <a:p>
            <a:pPr algn="ctr"/>
            <a:r>
              <a:rPr lang="it-IT" altLang="it-IT" sz="3200" b="1" dirty="0">
                <a:solidFill>
                  <a:srgbClr val="CC0000"/>
                </a:solidFill>
                <a:latin typeface="Calibri" pitchFamily="34" charset="0"/>
              </a:rPr>
              <a:t>Provvedimento finale: </a:t>
            </a:r>
          </a:p>
          <a:p>
            <a:pPr algn="ctr"/>
            <a:r>
              <a:rPr lang="it-IT" altLang="it-IT" sz="3200" b="1" dirty="0">
                <a:solidFill>
                  <a:srgbClr val="CC0000"/>
                </a:solidFill>
                <a:latin typeface="Calibri" pitchFamily="34" charset="0"/>
              </a:rPr>
              <a:t>il PROGETTO INDIVIDUALE</a:t>
            </a:r>
            <a:endParaRPr lang="it-IT" altLang="it-IT" sz="3200" b="1" dirty="0">
              <a:latin typeface="Calibri" pitchFamily="34" charset="0"/>
            </a:endParaRPr>
          </a:p>
        </p:txBody>
      </p:sp>
      <p:sp>
        <p:nvSpPr>
          <p:cNvPr id="5" name="CasellaDiTesto 4"/>
          <p:cNvSpPr txBox="1">
            <a:spLocks noChangeArrowheads="1"/>
          </p:cNvSpPr>
          <p:nvPr/>
        </p:nvSpPr>
        <p:spPr bwMode="auto">
          <a:xfrm>
            <a:off x="250825" y="1169988"/>
            <a:ext cx="8569325" cy="830997"/>
          </a:xfrm>
          <a:prstGeom prst="rect">
            <a:avLst/>
          </a:prstGeom>
          <a:noFill/>
          <a:ln w="9525">
            <a:noFill/>
            <a:miter lim="800000"/>
            <a:headEnd/>
            <a:tailEnd/>
          </a:ln>
        </p:spPr>
        <p:txBody>
          <a:bodyPr>
            <a:spAutoFit/>
          </a:bodyPr>
          <a:lstStyle/>
          <a:p>
            <a:pPr algn="just"/>
            <a:r>
              <a:rPr lang="it-IT" altLang="it-IT" sz="2400" b="1" dirty="0">
                <a:solidFill>
                  <a:srgbClr val="002060"/>
                </a:solidFill>
                <a:latin typeface="Calibri" pitchFamily="34" charset="0"/>
              </a:rPr>
              <a:t>Il progetto deve essere il risultato della procedura descritta e deve motivare le scelte (specie quelle non condivise) in termini di</a:t>
            </a:r>
          </a:p>
        </p:txBody>
      </p:sp>
      <p:sp>
        <p:nvSpPr>
          <p:cNvPr id="6" name="CasellaDiTesto 5"/>
          <p:cNvSpPr txBox="1">
            <a:spLocks noChangeArrowheads="1"/>
          </p:cNvSpPr>
          <p:nvPr/>
        </p:nvSpPr>
        <p:spPr bwMode="auto">
          <a:xfrm>
            <a:off x="1187723" y="2276872"/>
            <a:ext cx="2016125" cy="492125"/>
          </a:xfrm>
          <a:prstGeom prst="rect">
            <a:avLst/>
          </a:prstGeom>
          <a:noFill/>
          <a:ln w="9525">
            <a:noFill/>
            <a:miter lim="800000"/>
            <a:headEnd/>
            <a:tailEnd/>
          </a:ln>
        </p:spPr>
        <p:txBody>
          <a:bodyPr>
            <a:spAutoFit/>
          </a:bodyPr>
          <a:lstStyle/>
          <a:p>
            <a:r>
              <a:rPr lang="it-IT" altLang="it-IT" sz="2600" b="1" u="sng" dirty="0">
                <a:solidFill>
                  <a:srgbClr val="000066"/>
                </a:solidFill>
                <a:latin typeface="Calibri" pitchFamily="34" charset="0"/>
              </a:rPr>
              <a:t>EFFICACIA</a:t>
            </a:r>
          </a:p>
        </p:txBody>
      </p:sp>
      <p:sp>
        <p:nvSpPr>
          <p:cNvPr id="7" name="CasellaDiTesto 6"/>
          <p:cNvSpPr txBox="1">
            <a:spLocks noChangeArrowheads="1"/>
          </p:cNvSpPr>
          <p:nvPr/>
        </p:nvSpPr>
        <p:spPr bwMode="auto">
          <a:xfrm>
            <a:off x="5508625" y="2276872"/>
            <a:ext cx="2519363" cy="492125"/>
          </a:xfrm>
          <a:prstGeom prst="rect">
            <a:avLst/>
          </a:prstGeom>
          <a:noFill/>
          <a:ln w="9525">
            <a:noFill/>
            <a:miter lim="800000"/>
            <a:headEnd/>
            <a:tailEnd/>
          </a:ln>
        </p:spPr>
        <p:txBody>
          <a:bodyPr>
            <a:spAutoFit/>
          </a:bodyPr>
          <a:lstStyle/>
          <a:p>
            <a:r>
              <a:rPr lang="it-IT" altLang="it-IT" sz="2600" b="1" u="sng" dirty="0">
                <a:solidFill>
                  <a:srgbClr val="000066"/>
                </a:solidFill>
                <a:latin typeface="Calibri" pitchFamily="34" charset="0"/>
              </a:rPr>
              <a:t>ATTUABILITA’</a:t>
            </a:r>
          </a:p>
        </p:txBody>
      </p:sp>
      <p:sp>
        <p:nvSpPr>
          <p:cNvPr id="8" name="CasellaDiTesto 7"/>
          <p:cNvSpPr txBox="1">
            <a:spLocks noChangeArrowheads="1"/>
          </p:cNvSpPr>
          <p:nvPr/>
        </p:nvSpPr>
        <p:spPr bwMode="auto">
          <a:xfrm>
            <a:off x="250825" y="2780928"/>
            <a:ext cx="3529013" cy="2462213"/>
          </a:xfrm>
          <a:prstGeom prst="rect">
            <a:avLst/>
          </a:prstGeom>
          <a:noFill/>
          <a:ln w="9525">
            <a:noFill/>
            <a:miter lim="800000"/>
            <a:headEnd/>
            <a:tailEnd/>
          </a:ln>
        </p:spPr>
        <p:txBody>
          <a:bodyPr>
            <a:spAutoFit/>
          </a:bodyPr>
          <a:lstStyle/>
          <a:p>
            <a:pPr algn="just"/>
            <a:r>
              <a:rPr lang="it-IT" altLang="it-IT" sz="2200" b="1" dirty="0">
                <a:solidFill>
                  <a:srgbClr val="000066"/>
                </a:solidFill>
                <a:latin typeface="Calibri" pitchFamily="34" charset="0"/>
              </a:rPr>
              <a:t>prevedendo in sé gli obiettivi da raggiungere (attivazione di sostegni al fine della maggior autonomia possibile) </a:t>
            </a:r>
            <a:r>
              <a:rPr lang="it-IT" altLang="it-IT" sz="2200" b="1" dirty="0">
                <a:solidFill>
                  <a:srgbClr val="002060"/>
                </a:solidFill>
                <a:latin typeface="Calibri" pitchFamily="34" charset="0"/>
              </a:rPr>
              <a:t>e la coerenza con il PEI in caso di alunno con disabilità </a:t>
            </a:r>
          </a:p>
        </p:txBody>
      </p:sp>
      <p:sp>
        <p:nvSpPr>
          <p:cNvPr id="9" name="CasellaDiTesto 8"/>
          <p:cNvSpPr txBox="1">
            <a:spLocks noChangeArrowheads="1"/>
          </p:cNvSpPr>
          <p:nvPr/>
        </p:nvSpPr>
        <p:spPr bwMode="auto">
          <a:xfrm>
            <a:off x="5076825" y="2780928"/>
            <a:ext cx="3527425" cy="1107996"/>
          </a:xfrm>
          <a:prstGeom prst="rect">
            <a:avLst/>
          </a:prstGeom>
          <a:noFill/>
          <a:ln w="9525">
            <a:noFill/>
            <a:miter lim="800000"/>
            <a:headEnd/>
            <a:tailEnd/>
          </a:ln>
        </p:spPr>
        <p:txBody>
          <a:bodyPr>
            <a:spAutoFit/>
          </a:bodyPr>
          <a:lstStyle/>
          <a:p>
            <a:pPr algn="just"/>
            <a:r>
              <a:rPr lang="it-IT" altLang="it-IT" sz="2200" b="1" dirty="0">
                <a:solidFill>
                  <a:srgbClr val="000066"/>
                </a:solidFill>
                <a:latin typeface="Calibri" pitchFamily="34" charset="0"/>
              </a:rPr>
              <a:t>individuando il percorso temporale ed i centri di responsabilità </a:t>
            </a:r>
            <a:endParaRPr lang="it-IT" altLang="it-IT" sz="2200" b="1" dirty="0">
              <a:solidFill>
                <a:srgbClr val="CC0000"/>
              </a:solidFill>
              <a:latin typeface="Calibri" pitchFamily="34" charset="0"/>
            </a:endParaRPr>
          </a:p>
        </p:txBody>
      </p:sp>
      <p:sp>
        <p:nvSpPr>
          <p:cNvPr id="10" name="CasellaDiTesto 9"/>
          <p:cNvSpPr txBox="1">
            <a:spLocks noChangeArrowheads="1"/>
          </p:cNvSpPr>
          <p:nvPr/>
        </p:nvSpPr>
        <p:spPr bwMode="auto">
          <a:xfrm>
            <a:off x="251520" y="5445224"/>
            <a:ext cx="8640762" cy="8617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altLang="it-IT" sz="2400" b="1" dirty="0">
                <a:solidFill>
                  <a:srgbClr val="002060"/>
                </a:solidFill>
                <a:latin typeface="Calibri" pitchFamily="34" charset="0"/>
              </a:rPr>
              <a:t>N.B.: occorre prevedere meccanismi di verifica e di adattamento del progetto alle mutevoli condizioni della vita</a:t>
            </a:r>
            <a:r>
              <a:rPr lang="it-IT" altLang="it-IT" sz="2600" b="1" dirty="0">
                <a:solidFill>
                  <a:srgbClr val="002060"/>
                </a:solidFill>
                <a:latin typeface="Calibri" pitchFamily="34" charset="0"/>
              </a:rPr>
              <a:t>.</a:t>
            </a:r>
          </a:p>
        </p:txBody>
      </p:sp>
      <p:cxnSp>
        <p:nvCxnSpPr>
          <p:cNvPr id="11" name="Connettore 2 10"/>
          <p:cNvCxnSpPr/>
          <p:nvPr/>
        </p:nvCxnSpPr>
        <p:spPr>
          <a:xfrm flipH="1">
            <a:off x="3347864" y="1988840"/>
            <a:ext cx="1008236" cy="432321"/>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499992" y="1988840"/>
            <a:ext cx="863649" cy="432321"/>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9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5"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heckerboard(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0" indent="109538" algn="just">
              <a:buNone/>
              <a:tabLst>
                <a:tab pos="0" algn="l"/>
              </a:tabLst>
            </a:pPr>
            <a:r>
              <a:rPr lang="it-IT" sz="2500" b="1" i="1" dirty="0">
                <a:solidFill>
                  <a:srgbClr val="002060"/>
                </a:solidFill>
                <a:latin typeface="Calibri" pitchFamily="34" charset="0"/>
              </a:rPr>
              <a:t>Il progetto personalizzato individua, sulla base della natura del bisogno prevalente, emergente dalle necessità di sostegni definite nel progetto, una figura di riferimento (</a:t>
            </a:r>
            <a:r>
              <a:rPr lang="it-IT" sz="2500" b="1" i="1" dirty="0">
                <a:solidFill>
                  <a:srgbClr val="C00000"/>
                </a:solidFill>
                <a:latin typeface="Calibri" pitchFamily="34" charset="0"/>
              </a:rPr>
              <a:t>case manager)</a:t>
            </a:r>
            <a:r>
              <a:rPr lang="it-IT" sz="2500" b="1" i="1" dirty="0">
                <a:solidFill>
                  <a:srgbClr val="002060"/>
                </a:solidFill>
                <a:latin typeface="Calibri" pitchFamily="34" charset="0"/>
              </a:rPr>
              <a:t> che ne curi la realizzazione e il monitoraggio, attraverso il coordinamento e l’attività di impulso verso i vari soggetti responsabili della realizzazione dello stesso. </a:t>
            </a:r>
          </a:p>
          <a:p>
            <a:pPr marL="0" indent="109538" algn="just">
              <a:buNone/>
              <a:tabLst>
                <a:tab pos="0" algn="l"/>
              </a:tabLst>
            </a:pPr>
            <a:r>
              <a:rPr lang="it-IT" sz="2500" b="1" i="1" dirty="0">
                <a:solidFill>
                  <a:srgbClr val="002060"/>
                </a:solidFill>
                <a:latin typeface="Calibri" pitchFamily="34" charset="0"/>
              </a:rPr>
              <a:t>Il progetto personalizzato definisce metodologie di monitoraggio, </a:t>
            </a:r>
            <a:r>
              <a:rPr lang="it-IT" sz="2500" b="1" i="1" dirty="0">
                <a:solidFill>
                  <a:srgbClr val="C00000"/>
                </a:solidFill>
                <a:latin typeface="Calibri" pitchFamily="34" charset="0"/>
              </a:rPr>
              <a:t>verifica periodica ed eventuale revisione, tenuto conto della soddisfazione  e delle preferenze della persona con disabilità grave. </a:t>
            </a:r>
          </a:p>
        </p:txBody>
      </p:sp>
      <p:sp>
        <p:nvSpPr>
          <p:cNvPr id="3" name="Titolo 2"/>
          <p:cNvSpPr>
            <a:spLocks noGrp="1"/>
          </p:cNvSpPr>
          <p:nvPr>
            <p:ph type="title"/>
          </p:nvPr>
        </p:nvSpPr>
        <p:spPr/>
        <p:txBody>
          <a:bodyPr>
            <a:normAutofit/>
          </a:bodyPr>
          <a:lstStyle/>
          <a:p>
            <a:pPr algn="ctr"/>
            <a:r>
              <a:rPr lang="it-IT" sz="3100" dirty="0">
                <a:solidFill>
                  <a:srgbClr val="C00000"/>
                </a:solidFill>
                <a:effectLst/>
                <a:latin typeface="Calibri" pitchFamily="34" charset="0"/>
              </a:rPr>
              <a:t>Il case manager e l’attuazione del progetto            (D.M. 23.11.2016)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36712"/>
            <a:ext cx="8291264" cy="5170579"/>
          </a:xfrm>
        </p:spPr>
        <p:txBody>
          <a:bodyPr>
            <a:normAutofit/>
          </a:bodyPr>
          <a:lstStyle/>
          <a:p>
            <a:pPr marL="0" indent="0" algn="just">
              <a:buNone/>
            </a:pPr>
            <a:r>
              <a:rPr lang="it-IT" sz="2100" b="1" i="1" dirty="0">
                <a:solidFill>
                  <a:srgbClr val="002060"/>
                </a:solidFill>
                <a:latin typeface="Calibri" pitchFamily="34" charset="0"/>
              </a:rPr>
              <a:t>Quindi occorre partire dalla ricognizione dei sostegni, formali ed informali, che già ruotano attorno alla persona, valorizzare all’interno del progetto individuale i singoli apporti e risorse nell’ottica della storia di vita e dei contesti di quella specifica persona e capire cosa aggiungere in termini di risorse.  Specie con la Legge n. 112/2016, la famiglia, le Istituzioni (ad ogni livello), il Terzo Settore possono tutti “remare” verso grandi  orizzonti.</a:t>
            </a:r>
          </a:p>
        </p:txBody>
      </p:sp>
      <p:sp>
        <p:nvSpPr>
          <p:cNvPr id="3" name="Titolo 2"/>
          <p:cNvSpPr>
            <a:spLocks noGrp="1"/>
          </p:cNvSpPr>
          <p:nvPr>
            <p:ph type="title"/>
          </p:nvPr>
        </p:nvSpPr>
        <p:spPr>
          <a:xfrm>
            <a:off x="457200" y="188640"/>
            <a:ext cx="8003232" cy="648072"/>
          </a:xfrm>
        </p:spPr>
        <p:txBody>
          <a:bodyPr>
            <a:normAutofit fontScale="90000"/>
          </a:bodyPr>
          <a:lstStyle/>
          <a:p>
            <a:pPr algn="ctr"/>
            <a:r>
              <a:rPr lang="it-IT" dirty="0">
                <a:solidFill>
                  <a:srgbClr val="C00000"/>
                </a:solidFill>
                <a:effectLst/>
                <a:latin typeface="Calibri" pitchFamily="34" charset="0"/>
              </a:rPr>
              <a:t>Budget di progetto </a:t>
            </a:r>
          </a:p>
        </p:txBody>
      </p:sp>
      <p:sp>
        <p:nvSpPr>
          <p:cNvPr id="6" name="Rettangolo 5"/>
          <p:cNvSpPr/>
          <p:nvPr/>
        </p:nvSpPr>
        <p:spPr>
          <a:xfrm>
            <a:off x="539552" y="3356992"/>
            <a:ext cx="8208912" cy="2708434"/>
          </a:xfrm>
          <a:prstGeom prst="rect">
            <a:avLst/>
          </a:prstGeom>
          <a:ln w="38100">
            <a:solidFill>
              <a:srgbClr val="C00000"/>
            </a:solidFill>
          </a:ln>
        </p:spPr>
        <p:txBody>
          <a:bodyPr wrap="square">
            <a:spAutoFit/>
          </a:bodyPr>
          <a:lstStyle/>
          <a:p>
            <a:pPr algn="just"/>
            <a:r>
              <a:rPr lang="it-IT" sz="1700" b="1" dirty="0">
                <a:solidFill>
                  <a:srgbClr val="000066"/>
                </a:solidFill>
              </a:rPr>
              <a:t>Nel caso specifico dell’attivazione, dentro il progetto individuale, di misure ai sensi della Legge n. 112/2016, il Budget di progetto individuale sarà utilizzabile per sostenere gli interventi per quella data persona per le misure A, B e C, laddove invece gli interventi infrastrutturali (c.d. “di comunità”) sono oggetto di altro e specifico  finanziamento. </a:t>
            </a:r>
          </a:p>
          <a:p>
            <a:pPr algn="just"/>
            <a:endParaRPr lang="it-IT" sz="1700" b="1" dirty="0">
              <a:solidFill>
                <a:srgbClr val="000066"/>
              </a:solidFill>
            </a:endParaRPr>
          </a:p>
          <a:p>
            <a:pPr algn="just"/>
            <a:r>
              <a:rPr lang="it-IT" sz="1700" b="1" dirty="0">
                <a:solidFill>
                  <a:srgbClr val="000066"/>
                </a:solidFill>
              </a:rPr>
              <a:t>N.B. In ogni caso se il progetto individuale non si limita alla previsione delle misure ex </a:t>
            </a:r>
            <a:r>
              <a:rPr lang="it-IT" sz="1700" b="1" dirty="0" err="1">
                <a:solidFill>
                  <a:srgbClr val="000066"/>
                </a:solidFill>
              </a:rPr>
              <a:t>lege</a:t>
            </a:r>
            <a:r>
              <a:rPr lang="it-IT" sz="1700" b="1" dirty="0">
                <a:solidFill>
                  <a:srgbClr val="000066"/>
                </a:solidFill>
              </a:rPr>
              <a:t> n. 112/2016 (che dovrebbero essere integrative ed aggiuntive rispetto a quelle ordinarie) il budget di progetto deve prevedere tutto ciò e non limitarsi a registrare le risorse utilizzate solo per le prime.</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9"/>
            <a:ext cx="8291264" cy="3888432"/>
          </a:xfrm>
        </p:spPr>
        <p:txBody>
          <a:bodyPr>
            <a:normAutofit fontScale="70000" lnSpcReduction="20000"/>
          </a:bodyPr>
          <a:lstStyle/>
          <a:p>
            <a:pPr marL="0" indent="0" algn="just">
              <a:buNone/>
            </a:pPr>
            <a:r>
              <a:rPr lang="it-IT" sz="2900" b="1" i="1" dirty="0">
                <a:solidFill>
                  <a:srgbClr val="002060"/>
                </a:solidFill>
                <a:latin typeface="Calibri" pitchFamily="34" charset="0"/>
              </a:rPr>
              <a:t>Il Bilancio di Distretto è lo strumento contabile del Piano di Zona capace di rappresentare il </a:t>
            </a:r>
            <a:r>
              <a:rPr lang="it-IT" sz="2900" b="1" i="1" u="sng" dirty="0">
                <a:solidFill>
                  <a:srgbClr val="002060"/>
                </a:solidFill>
                <a:latin typeface="Calibri" pitchFamily="34" charset="0"/>
              </a:rPr>
              <a:t>quadro finanziario </a:t>
            </a:r>
            <a:r>
              <a:rPr lang="it-IT" sz="2900" b="1" i="1" dirty="0">
                <a:solidFill>
                  <a:srgbClr val="002060"/>
                </a:solidFill>
                <a:latin typeface="Calibri" pitchFamily="34" charset="0"/>
              </a:rPr>
              <a:t>di tutte le risorse impiegate dal Distretto per la realizzazione degli interventi e dei servizi socio-sanitari per il conseguimento dell’integrazione finanziaria dei programmi tramite il coordinamento delle risorse di provenienza comunitaria (FESR, FSE, FEASR, FEP), nazionali (FNPS, Fondo di rotazione e Fondo Aree sotto-utilizzate, FAS), regionale (risorse del bilancio regionale e degli Enti Locali territoriali) e privata.</a:t>
            </a:r>
          </a:p>
          <a:p>
            <a:pPr marL="0" indent="0" algn="just">
              <a:buNone/>
            </a:pPr>
            <a:endParaRPr lang="it-IT" sz="2900" b="1" i="1" dirty="0">
              <a:solidFill>
                <a:srgbClr val="002060"/>
              </a:solidFill>
              <a:latin typeface="Calibri" pitchFamily="34" charset="0"/>
            </a:endParaRPr>
          </a:p>
          <a:p>
            <a:pPr marL="0" indent="0" algn="just">
              <a:buNone/>
            </a:pPr>
            <a:r>
              <a:rPr lang="it-IT" sz="2900" b="1" i="1" dirty="0">
                <a:solidFill>
                  <a:srgbClr val="002060"/>
                </a:solidFill>
                <a:latin typeface="Calibri" pitchFamily="34" charset="0"/>
              </a:rPr>
              <a:t>Facendo specifico riferimento alle risorse destinate all’area della disabilità in ambito Distrettuale, sarà possibile, pertanto, fornire all’Unità di Valutazione Multidimensionale, attraverso il Bilancio di Distretto, </a:t>
            </a:r>
            <a:r>
              <a:rPr lang="it-IT" sz="2900" b="1" i="1" u="sng" dirty="0">
                <a:solidFill>
                  <a:srgbClr val="C00000"/>
                </a:solidFill>
                <a:latin typeface="Calibri" pitchFamily="34" charset="0"/>
              </a:rPr>
              <a:t>il quadro di riferimento </a:t>
            </a:r>
            <a:r>
              <a:rPr lang="it-IT" sz="2900" b="1" i="1" dirty="0">
                <a:solidFill>
                  <a:srgbClr val="C00000"/>
                </a:solidFill>
                <a:latin typeface="Calibri" pitchFamily="34" charset="0"/>
              </a:rPr>
              <a:t>delle risorse necessarie nella definizione del budget di progetto.”</a:t>
            </a:r>
          </a:p>
          <a:p>
            <a:pPr marL="0" indent="0" algn="just">
              <a:buNone/>
            </a:pPr>
            <a:r>
              <a:rPr lang="it-IT" sz="2900" b="1" i="1" dirty="0">
                <a:solidFill>
                  <a:srgbClr val="000066"/>
                </a:solidFill>
                <a:latin typeface="Calibri" pitchFamily="34" charset="0"/>
              </a:rPr>
              <a:t>(</a:t>
            </a:r>
            <a:r>
              <a:rPr lang="it-IT" sz="2900" b="1" i="1" dirty="0" err="1">
                <a:solidFill>
                  <a:srgbClr val="000066"/>
                </a:solidFill>
                <a:latin typeface="Calibri" pitchFamily="34" charset="0"/>
              </a:rPr>
              <a:t>D.A.</a:t>
            </a:r>
            <a:r>
              <a:rPr lang="it-IT" sz="2900" b="1" i="1" dirty="0">
                <a:solidFill>
                  <a:srgbClr val="000066"/>
                </a:solidFill>
                <a:latin typeface="Calibri" pitchFamily="34" charset="0"/>
              </a:rPr>
              <a:t> n. 2727/S5  della Regione Siciliana) </a:t>
            </a:r>
          </a:p>
          <a:p>
            <a:pPr marL="0" indent="0" algn="just">
              <a:buNone/>
            </a:pPr>
            <a:endParaRPr lang="it-IT" sz="2100" b="1" dirty="0">
              <a:solidFill>
                <a:srgbClr val="002060"/>
              </a:solidFill>
              <a:latin typeface="Calibri" pitchFamily="34" charset="0"/>
            </a:endParaRPr>
          </a:p>
          <a:p>
            <a:pPr marL="0" indent="0" algn="just">
              <a:buNone/>
            </a:pPr>
            <a:endParaRPr lang="it-IT" sz="2100" b="1" dirty="0">
              <a:solidFill>
                <a:srgbClr val="C00000"/>
              </a:solidFill>
              <a:latin typeface="Calibri" pitchFamily="34" charset="0"/>
            </a:endParaRPr>
          </a:p>
        </p:txBody>
      </p:sp>
      <p:sp>
        <p:nvSpPr>
          <p:cNvPr id="3" name="Titolo 2"/>
          <p:cNvSpPr>
            <a:spLocks noGrp="1"/>
          </p:cNvSpPr>
          <p:nvPr>
            <p:ph type="title"/>
          </p:nvPr>
        </p:nvSpPr>
        <p:spPr>
          <a:xfrm>
            <a:off x="457200" y="274638"/>
            <a:ext cx="8003232" cy="562074"/>
          </a:xfrm>
        </p:spPr>
        <p:txBody>
          <a:bodyPr>
            <a:normAutofit fontScale="90000"/>
          </a:bodyPr>
          <a:lstStyle/>
          <a:p>
            <a:pPr algn="ctr"/>
            <a:r>
              <a:rPr lang="it-IT" dirty="0">
                <a:solidFill>
                  <a:srgbClr val="C00000"/>
                </a:solidFill>
                <a:effectLst/>
                <a:latin typeface="Calibri" pitchFamily="34" charset="0"/>
              </a:rPr>
              <a:t>Budget di progetto –Budget di Distretto</a:t>
            </a:r>
          </a:p>
        </p:txBody>
      </p:sp>
      <p:sp>
        <p:nvSpPr>
          <p:cNvPr id="6" name="Rettangolo 5"/>
          <p:cNvSpPr/>
          <p:nvPr/>
        </p:nvSpPr>
        <p:spPr>
          <a:xfrm>
            <a:off x="539552" y="4869160"/>
            <a:ext cx="8064896" cy="1292662"/>
          </a:xfrm>
          <a:prstGeom prst="rect">
            <a:avLst/>
          </a:prstGeom>
          <a:ln w="57150">
            <a:solidFill>
              <a:srgbClr val="C00000"/>
            </a:solidFill>
          </a:ln>
        </p:spPr>
        <p:txBody>
          <a:bodyPr wrap="square">
            <a:spAutoFit/>
          </a:bodyPr>
          <a:lstStyle/>
          <a:p>
            <a:pPr algn="just"/>
            <a:r>
              <a:rPr lang="it-IT" sz="2000" b="1" dirty="0">
                <a:solidFill>
                  <a:srgbClr val="000066"/>
                </a:solidFill>
                <a:latin typeface="Calibri" pitchFamily="34" charset="0"/>
              </a:rPr>
              <a:t>Ma occorre ricordarsi delle risorse umane (relazioni sociali, ecc), delle risorse professionali (anche fornite dal volontariato), risorse tecnologiche e strumentali che fanno parte del budget di progetto  </a:t>
            </a:r>
          </a:p>
          <a:p>
            <a:pPr algn="just"/>
            <a:endParaRPr lang="it-IT" b="1" dirty="0">
              <a:solidFill>
                <a:srgbClr val="000066"/>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a:spLocks noChangeArrowheads="1"/>
          </p:cNvSpPr>
          <p:nvPr/>
        </p:nvSpPr>
        <p:spPr bwMode="auto">
          <a:xfrm>
            <a:off x="323528" y="4725144"/>
            <a:ext cx="8641209" cy="1107996"/>
          </a:xfrm>
          <a:prstGeom prst="rect">
            <a:avLst/>
          </a:prstGeom>
          <a:solidFill>
            <a:srgbClr val="E1EFFF"/>
          </a:solidFill>
          <a:ln w="28575">
            <a:solidFill>
              <a:srgbClr val="002060"/>
            </a:solidFill>
            <a:miter lim="800000"/>
            <a:headEnd/>
            <a:tailEnd/>
          </a:ln>
        </p:spPr>
        <p:txBody>
          <a:bodyPr wrap="square">
            <a:spAutoFit/>
          </a:bodyPr>
          <a:lstStyle/>
          <a:p>
            <a:pPr algn="just"/>
            <a:r>
              <a:rPr lang="it-IT" altLang="it-IT" sz="2200" b="1" dirty="0">
                <a:solidFill>
                  <a:srgbClr val="C00000"/>
                </a:solidFill>
                <a:latin typeface="Calibri" pitchFamily="34" charset="0"/>
              </a:rPr>
              <a:t>Occorre rendere pubblici e facilmente conoscibili l’elenco, il posizionamento e gli orari dei PUA, anche semmai prevedendo apposita sezione nei siti istituzionali dei Comuni, delle ASP e della Regione </a:t>
            </a:r>
          </a:p>
        </p:txBody>
      </p:sp>
      <p:sp>
        <p:nvSpPr>
          <p:cNvPr id="4" name="Rettangolo 2"/>
          <p:cNvSpPr>
            <a:spLocks noChangeArrowheads="1"/>
          </p:cNvSpPr>
          <p:nvPr/>
        </p:nvSpPr>
        <p:spPr bwMode="auto">
          <a:xfrm>
            <a:off x="827584" y="1"/>
            <a:ext cx="7416304" cy="646331"/>
          </a:xfrm>
          <a:prstGeom prst="rect">
            <a:avLst/>
          </a:prstGeom>
          <a:noFill/>
          <a:ln w="9525">
            <a:noFill/>
            <a:miter lim="800000"/>
            <a:headEnd/>
            <a:tailEnd/>
          </a:ln>
        </p:spPr>
        <p:txBody>
          <a:bodyPr wrap="square">
            <a:spAutoFit/>
          </a:bodyPr>
          <a:lstStyle/>
          <a:p>
            <a:pPr algn="ctr"/>
            <a:r>
              <a:rPr lang="it-IT" altLang="it-IT" sz="3600" b="1" dirty="0">
                <a:solidFill>
                  <a:srgbClr val="C00000"/>
                </a:solidFill>
                <a:latin typeface="Calibri" pitchFamily="34" charset="0"/>
              </a:rPr>
              <a:t>Amministrazione competente</a:t>
            </a:r>
          </a:p>
        </p:txBody>
      </p:sp>
      <p:sp>
        <p:nvSpPr>
          <p:cNvPr id="5" name="CasellaDiTesto 4"/>
          <p:cNvSpPr txBox="1">
            <a:spLocks noChangeArrowheads="1"/>
          </p:cNvSpPr>
          <p:nvPr/>
        </p:nvSpPr>
        <p:spPr bwMode="auto">
          <a:xfrm>
            <a:off x="251520" y="620689"/>
            <a:ext cx="8568630" cy="430887"/>
          </a:xfrm>
          <a:prstGeom prst="rect">
            <a:avLst/>
          </a:prstGeom>
          <a:noFill/>
          <a:ln w="9525">
            <a:noFill/>
            <a:miter lim="800000"/>
            <a:headEnd/>
            <a:tailEnd/>
          </a:ln>
        </p:spPr>
        <p:txBody>
          <a:bodyPr wrap="square">
            <a:spAutoFit/>
          </a:bodyPr>
          <a:lstStyle/>
          <a:p>
            <a:pPr algn="ctr"/>
            <a:r>
              <a:rPr lang="it-IT" altLang="it-IT" sz="2200" b="1" dirty="0">
                <a:solidFill>
                  <a:srgbClr val="002060"/>
                </a:solidFill>
                <a:latin typeface="Calibri" pitchFamily="34" charset="0"/>
              </a:rPr>
              <a:t>Il punto di intercettazione del bisogno e dell’inizio della presa in carico è</a:t>
            </a:r>
          </a:p>
        </p:txBody>
      </p:sp>
      <p:sp>
        <p:nvSpPr>
          <p:cNvPr id="6" name="Rettangolo arrotondato 5"/>
          <p:cNvSpPr/>
          <p:nvPr/>
        </p:nvSpPr>
        <p:spPr>
          <a:xfrm>
            <a:off x="2339752" y="1196752"/>
            <a:ext cx="4535488" cy="647700"/>
          </a:xfrm>
          <a:prstGeom prst="roundRect">
            <a:avLst/>
          </a:prstGeom>
          <a:solidFill>
            <a:srgbClr val="E1EFFF"/>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2400" b="1" dirty="0">
                <a:solidFill>
                  <a:srgbClr val="C00000"/>
                </a:solidFill>
                <a:latin typeface="Calibri" pitchFamily="34" charset="0"/>
              </a:rPr>
              <a:t>PUNTO  UNICO di  ACCESSO</a:t>
            </a:r>
          </a:p>
        </p:txBody>
      </p:sp>
      <p:sp>
        <p:nvSpPr>
          <p:cNvPr id="7" name="CasellaDiTesto 6"/>
          <p:cNvSpPr txBox="1">
            <a:spLocks noChangeArrowheads="1"/>
          </p:cNvSpPr>
          <p:nvPr/>
        </p:nvSpPr>
        <p:spPr bwMode="auto">
          <a:xfrm>
            <a:off x="179511" y="2348880"/>
            <a:ext cx="8785225" cy="769441"/>
          </a:xfrm>
          <a:prstGeom prst="rect">
            <a:avLst/>
          </a:prstGeom>
          <a:noFill/>
          <a:ln w="9525">
            <a:noFill/>
            <a:miter lim="800000"/>
            <a:headEnd/>
            <a:tailEnd/>
          </a:ln>
        </p:spPr>
        <p:txBody>
          <a:bodyPr wrap="square">
            <a:spAutoFit/>
          </a:bodyPr>
          <a:lstStyle/>
          <a:p>
            <a:pPr algn="ctr"/>
            <a:r>
              <a:rPr lang="it-IT" altLang="it-IT" sz="2200" b="1" dirty="0">
                <a:solidFill>
                  <a:srgbClr val="002060"/>
                </a:solidFill>
                <a:latin typeface="Calibri" pitchFamily="34" charset="0"/>
              </a:rPr>
              <a:t>il luogo in cui vi è un operare concordato tra Distretto ed Ambito Sociale (con il Comune di residenza) per poter attivare una globale presa in carico</a:t>
            </a:r>
          </a:p>
        </p:txBody>
      </p:sp>
      <p:sp>
        <p:nvSpPr>
          <p:cNvPr id="8" name="CasellaDiTesto 7"/>
          <p:cNvSpPr txBox="1">
            <a:spLocks noChangeArrowheads="1"/>
          </p:cNvSpPr>
          <p:nvPr/>
        </p:nvSpPr>
        <p:spPr bwMode="auto">
          <a:xfrm>
            <a:off x="251520" y="3501008"/>
            <a:ext cx="8568630" cy="1107996"/>
          </a:xfrm>
          <a:prstGeom prst="rect">
            <a:avLst/>
          </a:prstGeom>
          <a:noFill/>
          <a:ln w="9525">
            <a:noFill/>
            <a:miter lim="800000"/>
            <a:headEnd/>
            <a:tailEnd/>
          </a:ln>
        </p:spPr>
        <p:txBody>
          <a:bodyPr wrap="square">
            <a:spAutoFit/>
          </a:bodyPr>
          <a:lstStyle/>
          <a:p>
            <a:pPr algn="just"/>
            <a:r>
              <a:rPr lang="it-IT" altLang="it-IT" sz="2200" b="1" dirty="0">
                <a:solidFill>
                  <a:srgbClr val="002060"/>
                </a:solidFill>
                <a:latin typeface="Calibri" pitchFamily="34" charset="0"/>
              </a:rPr>
              <a:t>Tale modalità deve assicurare la “vicinanza” agli interessati, con la previsione oltre del PUA presso il Distretto di Base anche di sedi decentrate presso i segretariati sociali degli Ambiti Sociali.</a:t>
            </a:r>
          </a:p>
        </p:txBody>
      </p:sp>
      <p:cxnSp>
        <p:nvCxnSpPr>
          <p:cNvPr id="9" name="Connettore 2 8"/>
          <p:cNvCxnSpPr/>
          <p:nvPr/>
        </p:nvCxnSpPr>
        <p:spPr>
          <a:xfrm>
            <a:off x="4572000" y="1916832"/>
            <a:ext cx="0" cy="431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4572000" y="3140968"/>
            <a:ext cx="0" cy="360362"/>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Left)">
                                      <p:cBhvr>
                                        <p:cTn id="25" dur="500"/>
                                        <p:tgtEl>
                                          <p:spTgt spid="10"/>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2/3*#ppt_w"/>
                                          </p:val>
                                        </p:tav>
                                        <p:tav tm="100000">
                                          <p:val>
                                            <p:strVal val="#ppt_w"/>
                                          </p:val>
                                        </p:tav>
                                      </p:tavLst>
                                    </p:anim>
                                    <p:anim calcmode="lin" valueType="num">
                                      <p:cBhvr>
                                        <p:cTn id="34" dur="10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844824"/>
            <a:ext cx="8229600" cy="4162467"/>
          </a:xfrm>
        </p:spPr>
        <p:txBody>
          <a:bodyPr>
            <a:normAutofit/>
          </a:bodyPr>
          <a:lstStyle/>
          <a:p>
            <a:pPr algn="ctr">
              <a:buNone/>
            </a:pPr>
            <a:r>
              <a:rPr lang="it-IT" sz="4000" b="1" i="1" dirty="0">
                <a:solidFill>
                  <a:srgbClr val="C00000"/>
                </a:solidFill>
              </a:rPr>
              <a:t>Esistono già strumenti per la costruzione di un progetto di vita secondo tali indicazioni ?</a:t>
            </a:r>
          </a:p>
        </p:txBody>
      </p:sp>
      <p:sp>
        <p:nvSpPr>
          <p:cNvPr id="3" name="Titolo 2"/>
          <p:cNvSpPr>
            <a:spLocks noGrp="1"/>
          </p:cNvSpPr>
          <p:nvPr>
            <p:ph type="title"/>
          </p:nvPr>
        </p:nvSpPr>
        <p:spPr/>
        <p:txBody>
          <a:bodyPr/>
          <a:lstStyle/>
          <a:p>
            <a:endParaRPr lang="it-IT" dirty="0"/>
          </a:p>
        </p:txBody>
      </p:sp>
      <p:pic>
        <p:nvPicPr>
          <p:cNvPr id="4" name="Picture 2" descr="logo consorzio copia_"/>
          <p:cNvPicPr>
            <a:picLocks noChangeAspect="1" noChangeArrowheads="1"/>
          </p:cNvPicPr>
          <p:nvPr/>
        </p:nvPicPr>
        <p:blipFill>
          <a:blip r:embed="rId2" cstate="print"/>
          <a:srcRect/>
          <a:stretch>
            <a:fillRect/>
          </a:stretch>
        </p:blipFill>
        <p:spPr bwMode="auto">
          <a:xfrm>
            <a:off x="7380312" y="5805264"/>
            <a:ext cx="1458913" cy="711200"/>
          </a:xfrm>
          <a:prstGeom prst="rect">
            <a:avLst/>
          </a:prstGeom>
          <a:noFill/>
          <a:ln w="9525">
            <a:noFill/>
            <a:miter lim="800000"/>
            <a:headEnd/>
            <a:tailEnd/>
          </a:ln>
        </p:spPr>
      </p:pic>
      <p:pic>
        <p:nvPicPr>
          <p:cNvPr id="5" name="Immagine 6" descr="Logo C1.png"/>
          <p:cNvPicPr>
            <a:picLocks noChangeAspect="1"/>
          </p:cNvPicPr>
          <p:nvPr/>
        </p:nvPicPr>
        <p:blipFill>
          <a:blip r:embed="rId3" cstate="print"/>
          <a:srcRect/>
          <a:stretch>
            <a:fillRect/>
          </a:stretch>
        </p:blipFill>
        <p:spPr bwMode="auto">
          <a:xfrm>
            <a:off x="4572000" y="5733256"/>
            <a:ext cx="2625725" cy="7477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179512" y="332656"/>
            <a:ext cx="8712967" cy="5439494"/>
          </a:xfrm>
          <a:prstGeom prst="rect">
            <a:avLst/>
          </a:prstGeom>
          <a:noFill/>
          <a:ln w="9525">
            <a:noFill/>
            <a:miter lim="800000"/>
            <a:headEnd/>
            <a:tailEnd/>
          </a:ln>
        </p:spPr>
      </p:pic>
      <p:pic>
        <p:nvPicPr>
          <p:cNvPr id="6" name="Immagine 6" descr="Logo C1.png"/>
          <p:cNvPicPr>
            <a:picLocks noChangeAspect="1"/>
          </p:cNvPicPr>
          <p:nvPr/>
        </p:nvPicPr>
        <p:blipFill>
          <a:blip r:embed="rId3" cstate="print"/>
          <a:srcRect/>
          <a:stretch>
            <a:fillRect/>
          </a:stretch>
        </p:blipFill>
        <p:spPr bwMode="auto">
          <a:xfrm>
            <a:off x="5076056" y="5805264"/>
            <a:ext cx="2265685" cy="675705"/>
          </a:xfrm>
          <a:prstGeom prst="rect">
            <a:avLst/>
          </a:prstGeom>
          <a:noFill/>
          <a:ln w="9525">
            <a:noFill/>
            <a:miter lim="800000"/>
            <a:headEnd/>
            <a:tailEnd/>
          </a:ln>
        </p:spPr>
      </p:pic>
      <p:pic>
        <p:nvPicPr>
          <p:cNvPr id="7" name="Picture 2" descr="logo consorzio copia_"/>
          <p:cNvPicPr>
            <a:picLocks noChangeAspect="1" noChangeArrowheads="1"/>
          </p:cNvPicPr>
          <p:nvPr/>
        </p:nvPicPr>
        <p:blipFill>
          <a:blip r:embed="rId4" cstate="print"/>
          <a:srcRect/>
          <a:stretch>
            <a:fillRect/>
          </a:stretch>
        </p:blipFill>
        <p:spPr bwMode="auto">
          <a:xfrm>
            <a:off x="7452321" y="5805264"/>
            <a:ext cx="1224136" cy="64807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323528" y="332656"/>
            <a:ext cx="8496943" cy="5616624"/>
          </a:xfrm>
          <a:prstGeom prst="rect">
            <a:avLst/>
          </a:prstGeom>
          <a:noFill/>
          <a:ln w="9525">
            <a:noFill/>
            <a:miter lim="800000"/>
            <a:headEnd/>
            <a:tailEnd/>
          </a:ln>
        </p:spPr>
      </p:pic>
      <p:pic>
        <p:nvPicPr>
          <p:cNvPr id="5" name="Immagine 6" descr="Logo C1.png"/>
          <p:cNvPicPr>
            <a:picLocks noChangeAspect="1"/>
          </p:cNvPicPr>
          <p:nvPr/>
        </p:nvPicPr>
        <p:blipFill>
          <a:blip r:embed="rId3" cstate="print"/>
          <a:srcRect/>
          <a:stretch>
            <a:fillRect/>
          </a:stretch>
        </p:blipFill>
        <p:spPr bwMode="auto">
          <a:xfrm>
            <a:off x="4932040" y="5877272"/>
            <a:ext cx="2265685" cy="603697"/>
          </a:xfrm>
          <a:prstGeom prst="rect">
            <a:avLst/>
          </a:prstGeom>
          <a:noFill/>
          <a:ln w="9525">
            <a:noFill/>
            <a:miter lim="800000"/>
            <a:headEnd/>
            <a:tailEnd/>
          </a:ln>
        </p:spPr>
      </p:pic>
      <p:pic>
        <p:nvPicPr>
          <p:cNvPr id="6" name="Picture 2" descr="logo consorzio copia_"/>
          <p:cNvPicPr>
            <a:picLocks noChangeAspect="1" noChangeArrowheads="1"/>
          </p:cNvPicPr>
          <p:nvPr/>
        </p:nvPicPr>
        <p:blipFill>
          <a:blip r:embed="rId4" cstate="print"/>
          <a:srcRect/>
          <a:stretch>
            <a:fillRect/>
          </a:stretch>
        </p:blipFill>
        <p:spPr bwMode="auto">
          <a:xfrm>
            <a:off x="7524328" y="5877272"/>
            <a:ext cx="936104" cy="5671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a:spLocks noChangeArrowheads="1"/>
          </p:cNvSpPr>
          <p:nvPr/>
        </p:nvSpPr>
        <p:spPr bwMode="auto">
          <a:xfrm>
            <a:off x="323528" y="4725144"/>
            <a:ext cx="8641209" cy="1107996"/>
          </a:xfrm>
          <a:prstGeom prst="rect">
            <a:avLst/>
          </a:prstGeom>
          <a:solidFill>
            <a:srgbClr val="E1EFFF"/>
          </a:solidFill>
          <a:ln w="28575">
            <a:solidFill>
              <a:srgbClr val="002060"/>
            </a:solidFill>
            <a:miter lim="800000"/>
            <a:headEnd/>
            <a:tailEnd/>
          </a:ln>
        </p:spPr>
        <p:txBody>
          <a:bodyPr wrap="square">
            <a:spAutoFit/>
          </a:bodyPr>
          <a:lstStyle/>
          <a:p>
            <a:pPr algn="ctr"/>
            <a:r>
              <a:rPr lang="it-IT" altLang="it-IT" sz="2200" b="1" dirty="0">
                <a:solidFill>
                  <a:srgbClr val="000066"/>
                </a:solidFill>
                <a:latin typeface="Calibri" pitchFamily="34" charset="0"/>
              </a:rPr>
              <a:t>Se non sono stati istituiti i PUA, il momento iniziale della presa in carico non può che essere in capo all’Ente Locale più vicino al cittadino: Comune di residenza, di intesa con Asl.</a:t>
            </a:r>
          </a:p>
        </p:txBody>
      </p:sp>
      <p:sp>
        <p:nvSpPr>
          <p:cNvPr id="4" name="Rettangolo 2"/>
          <p:cNvSpPr>
            <a:spLocks noChangeArrowheads="1"/>
          </p:cNvSpPr>
          <p:nvPr/>
        </p:nvSpPr>
        <p:spPr bwMode="auto">
          <a:xfrm>
            <a:off x="827584" y="1"/>
            <a:ext cx="7416304" cy="646331"/>
          </a:xfrm>
          <a:prstGeom prst="rect">
            <a:avLst/>
          </a:prstGeom>
          <a:noFill/>
          <a:ln w="9525">
            <a:noFill/>
            <a:miter lim="800000"/>
            <a:headEnd/>
            <a:tailEnd/>
          </a:ln>
        </p:spPr>
        <p:txBody>
          <a:bodyPr wrap="square">
            <a:spAutoFit/>
          </a:bodyPr>
          <a:lstStyle/>
          <a:p>
            <a:pPr algn="ctr"/>
            <a:r>
              <a:rPr lang="it-IT" altLang="it-IT" sz="3600" b="1" dirty="0">
                <a:solidFill>
                  <a:srgbClr val="C00000"/>
                </a:solidFill>
                <a:latin typeface="Calibri" pitchFamily="34" charset="0"/>
              </a:rPr>
              <a:t>Amministrazione competente</a:t>
            </a:r>
          </a:p>
        </p:txBody>
      </p:sp>
      <p:sp>
        <p:nvSpPr>
          <p:cNvPr id="5" name="CasellaDiTesto 4"/>
          <p:cNvSpPr txBox="1">
            <a:spLocks noChangeArrowheads="1"/>
          </p:cNvSpPr>
          <p:nvPr/>
        </p:nvSpPr>
        <p:spPr bwMode="auto">
          <a:xfrm>
            <a:off x="251520" y="620689"/>
            <a:ext cx="8568630" cy="430887"/>
          </a:xfrm>
          <a:prstGeom prst="rect">
            <a:avLst/>
          </a:prstGeom>
          <a:noFill/>
          <a:ln w="9525">
            <a:noFill/>
            <a:miter lim="800000"/>
            <a:headEnd/>
            <a:tailEnd/>
          </a:ln>
        </p:spPr>
        <p:txBody>
          <a:bodyPr wrap="square">
            <a:spAutoFit/>
          </a:bodyPr>
          <a:lstStyle/>
          <a:p>
            <a:pPr algn="ctr"/>
            <a:r>
              <a:rPr lang="it-IT" altLang="it-IT" sz="2200" b="1" dirty="0">
                <a:solidFill>
                  <a:srgbClr val="002060"/>
                </a:solidFill>
                <a:latin typeface="Calibri" pitchFamily="34" charset="0"/>
              </a:rPr>
              <a:t>Il punto di intercettazione del bisogno e dell’inizio della presa in carico è</a:t>
            </a:r>
          </a:p>
        </p:txBody>
      </p:sp>
      <p:sp>
        <p:nvSpPr>
          <p:cNvPr id="6" name="Rettangolo arrotondato 5"/>
          <p:cNvSpPr/>
          <p:nvPr/>
        </p:nvSpPr>
        <p:spPr>
          <a:xfrm>
            <a:off x="1619672" y="1340768"/>
            <a:ext cx="5904656" cy="2664296"/>
          </a:xfrm>
          <a:prstGeom prst="roundRect">
            <a:avLst/>
          </a:prstGeom>
          <a:solidFill>
            <a:srgbClr val="E1EFFF"/>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2400" b="1" dirty="0">
                <a:solidFill>
                  <a:srgbClr val="C00000"/>
                </a:solidFill>
                <a:latin typeface="Calibri" pitchFamily="34" charset="0"/>
              </a:rPr>
              <a:t>PUNTO  UNICO di  ACCESSO istituito presso i Presidi Territoriali di Assistenza</a:t>
            </a:r>
          </a:p>
          <a:p>
            <a:pPr algn="ctr" fontAlgn="auto">
              <a:spcBef>
                <a:spcPts val="0"/>
              </a:spcBef>
              <a:spcAft>
                <a:spcPts val="0"/>
              </a:spcAft>
              <a:defRPr/>
            </a:pPr>
            <a:r>
              <a:rPr lang="it-IT" sz="2400" b="1" dirty="0">
                <a:solidFill>
                  <a:srgbClr val="C00000"/>
                </a:solidFill>
                <a:latin typeface="Calibri" pitchFamily="34" charset="0"/>
              </a:rPr>
              <a:t>o</a:t>
            </a:r>
          </a:p>
          <a:p>
            <a:pPr algn="ctr" fontAlgn="auto">
              <a:spcBef>
                <a:spcPts val="0"/>
              </a:spcBef>
              <a:spcAft>
                <a:spcPts val="0"/>
              </a:spcAft>
              <a:defRPr/>
            </a:pPr>
            <a:r>
              <a:rPr lang="it-IT" sz="2400" b="1" dirty="0">
                <a:solidFill>
                  <a:srgbClr val="C00000"/>
                </a:solidFill>
                <a:latin typeface="Calibri" pitchFamily="34" charset="0"/>
              </a:rPr>
              <a:t>UNITA’ OPERATIVA HANDICAP istituita </a:t>
            </a:r>
            <a:r>
              <a:rPr lang="it-IT" sz="2400" b="1" dirty="0" err="1">
                <a:solidFill>
                  <a:srgbClr val="C00000"/>
                </a:solidFill>
                <a:latin typeface="Calibri" pitchFamily="34" charset="0"/>
              </a:rPr>
              <a:t>mnell</a:t>
            </a:r>
            <a:r>
              <a:rPr lang="it-IT" sz="2400" b="1" dirty="0">
                <a:solidFill>
                  <a:srgbClr val="C00000"/>
                </a:solidFill>
                <a:latin typeface="Calibri" pitchFamily="34" charset="0"/>
              </a:rPr>
              <a:t>’ambito dei Distretti Sanitari  </a:t>
            </a:r>
          </a:p>
          <a:p>
            <a:pPr algn="ctr" fontAlgn="auto">
              <a:spcBef>
                <a:spcPts val="0"/>
              </a:spcBef>
              <a:spcAft>
                <a:spcPts val="0"/>
              </a:spcAft>
              <a:defRPr/>
            </a:pPr>
            <a:endParaRPr lang="it-IT" sz="2400" b="1" dirty="0">
              <a:solidFill>
                <a:srgbClr val="C00000"/>
              </a:solidFill>
              <a:latin typeface="Calibri" pitchFamily="34" charset="0"/>
            </a:endParaRPr>
          </a:p>
        </p:txBody>
      </p:sp>
      <p:cxnSp>
        <p:nvCxnSpPr>
          <p:cNvPr id="9" name="Connettore 2 8"/>
          <p:cNvCxnSpPr/>
          <p:nvPr/>
        </p:nvCxnSpPr>
        <p:spPr>
          <a:xfrm>
            <a:off x="4572000" y="4077072"/>
            <a:ext cx="0" cy="431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2/3*#ppt_w"/>
                                          </p:val>
                                        </p:tav>
                                        <p:tav tm="100000">
                                          <p:val>
                                            <p:strVal val="#ppt_w"/>
                                          </p:val>
                                        </p:tav>
                                      </p:tavLst>
                                    </p:anim>
                                    <p:anim calcmode="lin" valueType="num">
                                      <p:cBhvr>
                                        <p:cTn id="23" dur="10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323528" y="260648"/>
            <a:ext cx="8424936" cy="569387"/>
          </a:xfrm>
          <a:prstGeom prst="rect">
            <a:avLst/>
          </a:prstGeom>
          <a:noFill/>
          <a:ln w="9525">
            <a:noFill/>
            <a:miter lim="800000"/>
            <a:headEnd/>
            <a:tailEnd/>
          </a:ln>
        </p:spPr>
        <p:txBody>
          <a:bodyPr wrap="square">
            <a:spAutoFit/>
          </a:bodyPr>
          <a:lstStyle/>
          <a:p>
            <a:pPr algn="ctr"/>
            <a:r>
              <a:rPr lang="it-IT" altLang="it-IT" sz="3100" b="1" dirty="0">
                <a:solidFill>
                  <a:srgbClr val="C00000"/>
                </a:solidFill>
                <a:latin typeface="Calibri" pitchFamily="34" charset="0"/>
              </a:rPr>
              <a:t>Compiti delle Amministrazioni riceventi l’istanza </a:t>
            </a:r>
          </a:p>
        </p:txBody>
      </p:sp>
      <p:sp>
        <p:nvSpPr>
          <p:cNvPr id="5" name="CasellaDiTesto 4"/>
          <p:cNvSpPr txBox="1">
            <a:spLocks noChangeArrowheads="1"/>
          </p:cNvSpPr>
          <p:nvPr/>
        </p:nvSpPr>
        <p:spPr bwMode="auto">
          <a:xfrm>
            <a:off x="251520" y="908721"/>
            <a:ext cx="8568630" cy="3549882"/>
          </a:xfrm>
          <a:prstGeom prst="rect">
            <a:avLst/>
          </a:prstGeom>
          <a:noFill/>
          <a:ln w="9525">
            <a:noFill/>
            <a:miter lim="800000"/>
            <a:headEnd/>
            <a:tailEnd/>
          </a:ln>
        </p:spPr>
        <p:txBody>
          <a:bodyPr wrap="square">
            <a:spAutoFit/>
          </a:bodyPr>
          <a:lstStyle/>
          <a:p>
            <a:pPr algn="just"/>
            <a:r>
              <a:rPr lang="it-IT" altLang="it-IT" sz="2200" b="1" dirty="0">
                <a:solidFill>
                  <a:srgbClr val="002060"/>
                </a:solidFill>
                <a:latin typeface="Calibri" pitchFamily="34" charset="0"/>
              </a:rPr>
              <a:t>Sia il Comune sia il Distretto Socio- Sanitario (o il PUA) in presenza, non di semplici richieste di singoli servizi, prestazioni e/o informazioni, ma di bisogni complessi che richiedono una presa in carico globale unitaria devono attivare l’UV.M.  </a:t>
            </a:r>
          </a:p>
          <a:p>
            <a:pPr algn="just"/>
            <a:r>
              <a:rPr lang="it-IT" altLang="it-IT" sz="2200" b="1" dirty="0">
                <a:solidFill>
                  <a:srgbClr val="002060"/>
                </a:solidFill>
                <a:latin typeface="Calibri" pitchFamily="34" charset="0"/>
              </a:rPr>
              <a:t>Qualsiasi ritardo delle Amministrazioni competenti nell’investitura dell’UVM o anche della stessa U.V.M. non può essere tollerato e deve vedere le Amministrazioni competenti proattive rispetto alla procedura.</a:t>
            </a:r>
          </a:p>
          <a:p>
            <a:pPr algn="just"/>
            <a:endParaRPr lang="it-IT" altLang="it-IT" sz="2200" b="1" dirty="0">
              <a:solidFill>
                <a:srgbClr val="002060"/>
              </a:solidFill>
              <a:latin typeface="Calibri" pitchFamily="34" charset="0"/>
            </a:endParaRPr>
          </a:p>
          <a:p>
            <a:pPr algn="just"/>
            <a:r>
              <a:rPr lang="it-IT" altLang="it-IT" sz="2200" b="1" dirty="0">
                <a:solidFill>
                  <a:srgbClr val="002060"/>
                </a:solidFill>
                <a:latin typeface="Calibri" pitchFamily="34" charset="0"/>
              </a:rPr>
              <a:t>  </a:t>
            </a:r>
          </a:p>
          <a:p>
            <a:pPr algn="just"/>
            <a:endParaRPr lang="it-IT" altLang="it-IT" sz="2200" b="1" dirty="0">
              <a:solidFill>
                <a:srgbClr val="002060"/>
              </a:solidFill>
              <a:latin typeface="Calibri" pitchFamily="34" charset="0"/>
            </a:endParaRPr>
          </a:p>
        </p:txBody>
      </p:sp>
      <p:sp>
        <p:nvSpPr>
          <p:cNvPr id="12" name="Rettangolo 11"/>
          <p:cNvSpPr/>
          <p:nvPr/>
        </p:nvSpPr>
        <p:spPr>
          <a:xfrm>
            <a:off x="395536" y="3501008"/>
            <a:ext cx="8424936" cy="2872775"/>
          </a:xfrm>
          <a:prstGeom prst="rect">
            <a:avLst/>
          </a:prstGeom>
          <a:ln w="38100">
            <a:solidFill>
              <a:srgbClr val="C00000"/>
            </a:solidFill>
          </a:ln>
        </p:spPr>
        <p:txBody>
          <a:bodyPr wrap="square">
            <a:spAutoFit/>
          </a:bodyPr>
          <a:lstStyle/>
          <a:p>
            <a:pPr algn="just"/>
            <a:r>
              <a:rPr lang="it-IT" altLang="it-IT" sz="2200" b="1" dirty="0">
                <a:solidFill>
                  <a:srgbClr val="002060"/>
                </a:solidFill>
                <a:latin typeface="Calibri" pitchFamily="34" charset="0"/>
              </a:rPr>
              <a:t>La Sicilia nel programma regionale per il Dopo di Noi inviata al Ministero ha precisato che:  </a:t>
            </a:r>
          </a:p>
          <a:p>
            <a:pPr algn="just"/>
            <a:r>
              <a:rPr lang="it-IT" altLang="it-IT" sz="2200" b="1" dirty="0">
                <a:solidFill>
                  <a:srgbClr val="002060"/>
                </a:solidFill>
                <a:latin typeface="Calibri" pitchFamily="34" charset="0"/>
              </a:rPr>
              <a:t>“</a:t>
            </a:r>
            <a:r>
              <a:rPr lang="it-IT" altLang="it-IT" sz="2200" b="1" i="1" dirty="0">
                <a:solidFill>
                  <a:srgbClr val="002060"/>
                </a:solidFill>
                <a:latin typeface="Calibri" pitchFamily="34" charset="0"/>
              </a:rPr>
              <a:t>l’UVM  è un organo tecnico, che deve prevedere nella sua composizione la presenza </a:t>
            </a:r>
            <a:r>
              <a:rPr lang="it-IT" altLang="it-IT" sz="2200" b="1" i="1" u="sng" dirty="0">
                <a:solidFill>
                  <a:srgbClr val="002060"/>
                </a:solidFill>
                <a:latin typeface="Calibri" pitchFamily="34" charset="0"/>
              </a:rPr>
              <a:t>almeno</a:t>
            </a:r>
            <a:r>
              <a:rPr lang="it-IT" altLang="it-IT" sz="2200" b="1" i="1" dirty="0">
                <a:solidFill>
                  <a:srgbClr val="002060"/>
                </a:solidFill>
                <a:latin typeface="Calibri" pitchFamily="34" charset="0"/>
              </a:rPr>
              <a:t> della componente sanitaria (professionalità sanitarie) e sociale (assistenti sociali dei comuni).</a:t>
            </a:r>
          </a:p>
          <a:p>
            <a:pPr algn="just"/>
            <a:endParaRPr lang="it-IT" altLang="it-IT" sz="2200" b="1" i="1" dirty="0">
              <a:solidFill>
                <a:srgbClr val="002060"/>
              </a:solidFill>
              <a:latin typeface="Calibri" pitchFamily="34" charset="0"/>
            </a:endParaRPr>
          </a:p>
          <a:p>
            <a:pPr algn="just"/>
            <a:r>
              <a:rPr lang="it-IT" altLang="it-IT" sz="2200" b="1" i="1" dirty="0">
                <a:solidFill>
                  <a:srgbClr val="002060"/>
                </a:solidFill>
                <a:latin typeface="Calibri" pitchFamily="34" charset="0"/>
              </a:rPr>
              <a:t>L’UVM </a:t>
            </a:r>
            <a:r>
              <a:rPr lang="it-IT" altLang="it-IT" sz="2200" b="1" i="1" u="sng" dirty="0">
                <a:solidFill>
                  <a:srgbClr val="002060"/>
                </a:solidFill>
                <a:latin typeface="Calibri" pitchFamily="34" charset="0"/>
              </a:rPr>
              <a:t>deve</a:t>
            </a:r>
            <a:r>
              <a:rPr lang="it-IT" altLang="it-IT" sz="2200" b="1" i="1" dirty="0">
                <a:solidFill>
                  <a:srgbClr val="002060"/>
                </a:solidFill>
                <a:latin typeface="Calibri" pitchFamily="34" charset="0"/>
              </a:rPr>
              <a:t> essere istituita almeno in </a:t>
            </a:r>
            <a:r>
              <a:rPr lang="it-IT" altLang="it-IT" sz="2200" b="1" i="1" u="sng" dirty="0">
                <a:solidFill>
                  <a:srgbClr val="002060"/>
                </a:solidFill>
                <a:latin typeface="Calibri" pitchFamily="34" charset="0"/>
              </a:rPr>
              <a:t>ogni distretto socio-sanitario </a:t>
            </a:r>
          </a:p>
          <a:p>
            <a:pPr algn="just"/>
            <a:endParaRPr lang="it-IT" altLang="it-IT" sz="2200" b="1" dirty="0">
              <a:solidFill>
                <a:srgbClr val="002060"/>
              </a:solidFill>
              <a:latin typeface="Calibri" pitchFamily="34" charset="0"/>
            </a:endParaRPr>
          </a:p>
        </p:txBody>
      </p:sp>
    </p:spTree>
    <p:extLst>
      <p:ext uri="{BB962C8B-B14F-4D97-AF65-F5344CB8AC3E}">
        <p14:creationId xmlns:p14="http://schemas.microsoft.com/office/powerpoint/2010/main" val="28106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6"/>
          <p:cNvSpPr txBox="1">
            <a:spLocks noChangeArrowheads="1"/>
          </p:cNvSpPr>
          <p:nvPr/>
        </p:nvSpPr>
        <p:spPr bwMode="auto">
          <a:xfrm>
            <a:off x="-36513" y="44450"/>
            <a:ext cx="9361488" cy="523220"/>
          </a:xfrm>
          <a:prstGeom prst="rect">
            <a:avLst/>
          </a:prstGeom>
          <a:noFill/>
          <a:ln w="9525">
            <a:noFill/>
            <a:miter lim="800000"/>
            <a:headEnd/>
            <a:tailEnd/>
          </a:ln>
        </p:spPr>
        <p:txBody>
          <a:bodyPr>
            <a:spAutoFit/>
          </a:bodyPr>
          <a:lstStyle/>
          <a:p>
            <a:pPr algn="ctr"/>
            <a:r>
              <a:rPr lang="it-IT" altLang="it-IT" sz="2800" b="1" dirty="0">
                <a:solidFill>
                  <a:srgbClr val="C00000"/>
                </a:solidFill>
                <a:latin typeface="Calibri" pitchFamily="34" charset="0"/>
              </a:rPr>
              <a:t>Le modalità di presa in carico</a:t>
            </a:r>
          </a:p>
        </p:txBody>
      </p:sp>
      <p:sp>
        <p:nvSpPr>
          <p:cNvPr id="5" name="Rettangolo arrotondato 4"/>
          <p:cNvSpPr/>
          <p:nvPr/>
        </p:nvSpPr>
        <p:spPr>
          <a:xfrm>
            <a:off x="2915816" y="1772816"/>
            <a:ext cx="3240360" cy="1296144"/>
          </a:xfrm>
          <a:prstGeom prst="roundRect">
            <a:avLst/>
          </a:prstGeom>
          <a:solidFill>
            <a:schemeClr val="bg2"/>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400" b="1" dirty="0">
                <a:solidFill>
                  <a:srgbClr val="002060"/>
                </a:solidFill>
                <a:latin typeface="Calibri" pitchFamily="34" charset="0"/>
              </a:rPr>
              <a:t>FRONT OFFICE</a:t>
            </a:r>
          </a:p>
          <a:p>
            <a:pPr algn="ctr" fontAlgn="auto">
              <a:spcBef>
                <a:spcPts val="0"/>
              </a:spcBef>
              <a:spcAft>
                <a:spcPts val="0"/>
              </a:spcAft>
              <a:defRPr/>
            </a:pPr>
            <a:r>
              <a:rPr lang="it-IT" sz="1400" b="1" dirty="0">
                <a:solidFill>
                  <a:srgbClr val="002060"/>
                </a:solidFill>
                <a:latin typeface="Calibri" pitchFamily="34" charset="0"/>
              </a:rPr>
              <a:t>ASSISTENTE SOCIALE</a:t>
            </a:r>
          </a:p>
          <a:p>
            <a:pPr algn="ctr" fontAlgn="auto">
              <a:spcBef>
                <a:spcPts val="0"/>
              </a:spcBef>
              <a:spcAft>
                <a:spcPts val="0"/>
              </a:spcAft>
              <a:defRPr/>
            </a:pPr>
            <a:endParaRPr lang="it-IT" sz="800" dirty="0">
              <a:solidFill>
                <a:srgbClr val="002060"/>
              </a:solidFill>
              <a:latin typeface="Berlin Sans FB" pitchFamily="34" charset="0"/>
            </a:endParaRPr>
          </a:p>
          <a:p>
            <a:pPr algn="ctr" fontAlgn="auto">
              <a:spcBef>
                <a:spcPts val="0"/>
              </a:spcBef>
              <a:spcAft>
                <a:spcPts val="0"/>
              </a:spcAft>
              <a:defRPr/>
            </a:pPr>
            <a:r>
              <a:rPr lang="it-IT" b="1" dirty="0">
                <a:solidFill>
                  <a:srgbClr val="C00000"/>
                </a:solidFill>
                <a:latin typeface="Calibri" pitchFamily="34" charset="0"/>
              </a:rPr>
              <a:t>PORTA  UNICA di  ACCESSO</a:t>
            </a:r>
          </a:p>
          <a:p>
            <a:pPr algn="ctr" fontAlgn="auto">
              <a:spcBef>
                <a:spcPts val="0"/>
              </a:spcBef>
              <a:spcAft>
                <a:spcPts val="0"/>
              </a:spcAft>
              <a:defRPr/>
            </a:pPr>
            <a:endParaRPr lang="it-IT" sz="800" dirty="0">
              <a:solidFill>
                <a:srgbClr val="002060"/>
              </a:solidFill>
              <a:latin typeface="Berlin Sans FB" pitchFamily="34" charset="0"/>
            </a:endParaRPr>
          </a:p>
          <a:p>
            <a:pPr algn="ctr" fontAlgn="auto">
              <a:spcBef>
                <a:spcPts val="0"/>
              </a:spcBef>
              <a:spcAft>
                <a:spcPts val="0"/>
              </a:spcAft>
              <a:defRPr/>
            </a:pPr>
            <a:r>
              <a:rPr lang="it-IT" sz="1400" b="1" dirty="0">
                <a:solidFill>
                  <a:srgbClr val="002060"/>
                </a:solidFill>
                <a:latin typeface="Calibri" pitchFamily="34" charset="0"/>
              </a:rPr>
              <a:t>BACK OFFICE</a:t>
            </a:r>
          </a:p>
        </p:txBody>
      </p:sp>
      <p:sp>
        <p:nvSpPr>
          <p:cNvPr id="6" name="CasellaDiTesto 5"/>
          <p:cNvSpPr txBox="1">
            <a:spLocks noChangeArrowheads="1"/>
          </p:cNvSpPr>
          <p:nvPr/>
        </p:nvSpPr>
        <p:spPr bwMode="auto">
          <a:xfrm>
            <a:off x="755576" y="764704"/>
            <a:ext cx="1728192" cy="523220"/>
          </a:xfrm>
          <a:prstGeom prst="rect">
            <a:avLst/>
          </a:prstGeom>
          <a:solidFill>
            <a:srgbClr val="D1E8FF"/>
          </a:solidFill>
          <a:ln w="28575">
            <a:solidFill>
              <a:srgbClr val="000066"/>
            </a:solidFill>
            <a:miter lim="800000"/>
            <a:headEnd/>
            <a:tailEnd/>
          </a:ln>
        </p:spPr>
        <p:txBody>
          <a:bodyPr wrap="square">
            <a:spAutoFit/>
          </a:bodyPr>
          <a:lstStyle/>
          <a:p>
            <a:pPr algn="ctr"/>
            <a:r>
              <a:rPr lang="it-IT" altLang="it-IT" sz="1400" b="1" dirty="0">
                <a:solidFill>
                  <a:srgbClr val="000066"/>
                </a:solidFill>
                <a:latin typeface="Calibri" pitchFamily="34" charset="0"/>
              </a:rPr>
              <a:t>Famiglia   -  Paziente</a:t>
            </a:r>
          </a:p>
          <a:p>
            <a:pPr algn="ctr"/>
            <a:endParaRPr lang="it-IT" altLang="it-IT" sz="1400" b="1" dirty="0">
              <a:solidFill>
                <a:srgbClr val="000066"/>
              </a:solidFill>
              <a:latin typeface="Calibri" pitchFamily="34" charset="0"/>
            </a:endParaRPr>
          </a:p>
        </p:txBody>
      </p:sp>
      <p:sp>
        <p:nvSpPr>
          <p:cNvPr id="7" name="CasellaDiTesto 6"/>
          <p:cNvSpPr txBox="1">
            <a:spLocks noChangeArrowheads="1"/>
          </p:cNvSpPr>
          <p:nvPr/>
        </p:nvSpPr>
        <p:spPr bwMode="auto">
          <a:xfrm>
            <a:off x="3059832" y="764704"/>
            <a:ext cx="1296144" cy="523220"/>
          </a:xfrm>
          <a:prstGeom prst="rect">
            <a:avLst/>
          </a:prstGeom>
          <a:solidFill>
            <a:srgbClr val="D1E8FF"/>
          </a:solidFill>
          <a:ln w="28575">
            <a:solidFill>
              <a:srgbClr val="000066"/>
            </a:solidFill>
            <a:miter lim="800000"/>
            <a:headEnd/>
            <a:tailEnd/>
          </a:ln>
        </p:spPr>
        <p:txBody>
          <a:bodyPr wrap="square">
            <a:spAutoFit/>
          </a:bodyPr>
          <a:lstStyle/>
          <a:p>
            <a:pPr algn="ctr"/>
            <a:r>
              <a:rPr lang="it-IT" altLang="it-IT" sz="1400" b="1" dirty="0">
                <a:solidFill>
                  <a:srgbClr val="000066"/>
                </a:solidFill>
                <a:latin typeface="Calibri" pitchFamily="34" charset="0"/>
              </a:rPr>
              <a:t>Comune</a:t>
            </a:r>
          </a:p>
          <a:p>
            <a:pPr algn="ctr"/>
            <a:endParaRPr lang="it-IT" altLang="it-IT" sz="1400" b="1" dirty="0">
              <a:solidFill>
                <a:srgbClr val="000066"/>
              </a:solidFill>
              <a:latin typeface="Calibri" pitchFamily="34" charset="0"/>
            </a:endParaRPr>
          </a:p>
        </p:txBody>
      </p:sp>
      <p:sp>
        <p:nvSpPr>
          <p:cNvPr id="8" name="CasellaDiTesto 7"/>
          <p:cNvSpPr txBox="1">
            <a:spLocks noChangeArrowheads="1"/>
          </p:cNvSpPr>
          <p:nvPr/>
        </p:nvSpPr>
        <p:spPr bwMode="auto">
          <a:xfrm>
            <a:off x="4716016" y="764704"/>
            <a:ext cx="2088232" cy="523220"/>
          </a:xfrm>
          <a:prstGeom prst="rect">
            <a:avLst/>
          </a:prstGeom>
          <a:solidFill>
            <a:srgbClr val="D1E8FF"/>
          </a:solidFill>
          <a:ln w="28575">
            <a:solidFill>
              <a:srgbClr val="000066"/>
            </a:solidFill>
            <a:miter lim="800000"/>
            <a:headEnd/>
            <a:tailEnd/>
          </a:ln>
        </p:spPr>
        <p:txBody>
          <a:bodyPr wrap="square">
            <a:spAutoFit/>
          </a:bodyPr>
          <a:lstStyle/>
          <a:p>
            <a:pPr algn="ctr"/>
            <a:r>
              <a:rPr lang="it-IT" altLang="it-IT" sz="1400" b="1" dirty="0">
                <a:solidFill>
                  <a:srgbClr val="000066"/>
                </a:solidFill>
                <a:latin typeface="Calibri" pitchFamily="34" charset="0"/>
              </a:rPr>
              <a:t>Medici di base  Pediatri di Libera Scelta</a:t>
            </a:r>
          </a:p>
        </p:txBody>
      </p:sp>
      <p:sp>
        <p:nvSpPr>
          <p:cNvPr id="9" name="CasellaDiTesto 8"/>
          <p:cNvSpPr txBox="1">
            <a:spLocks noChangeArrowheads="1"/>
          </p:cNvSpPr>
          <p:nvPr/>
        </p:nvSpPr>
        <p:spPr bwMode="auto">
          <a:xfrm>
            <a:off x="7092280" y="764704"/>
            <a:ext cx="1656184" cy="523220"/>
          </a:xfrm>
          <a:prstGeom prst="rect">
            <a:avLst/>
          </a:prstGeom>
          <a:solidFill>
            <a:srgbClr val="D1E8FF"/>
          </a:solidFill>
          <a:ln w="28575">
            <a:solidFill>
              <a:srgbClr val="000066"/>
            </a:solidFill>
            <a:miter lim="800000"/>
            <a:headEnd/>
            <a:tailEnd/>
          </a:ln>
        </p:spPr>
        <p:txBody>
          <a:bodyPr wrap="square">
            <a:spAutoFit/>
          </a:bodyPr>
          <a:lstStyle/>
          <a:p>
            <a:pPr algn="ctr"/>
            <a:r>
              <a:rPr lang="it-IT" altLang="it-IT" sz="1400" b="1" dirty="0">
                <a:solidFill>
                  <a:srgbClr val="000066"/>
                </a:solidFill>
                <a:latin typeface="Calibri" pitchFamily="34" charset="0"/>
              </a:rPr>
              <a:t>Servizi Istituzionali e Altro</a:t>
            </a:r>
          </a:p>
        </p:txBody>
      </p:sp>
      <p:cxnSp>
        <p:nvCxnSpPr>
          <p:cNvPr id="10" name="Connettore 2 9"/>
          <p:cNvCxnSpPr/>
          <p:nvPr/>
        </p:nvCxnSpPr>
        <p:spPr>
          <a:xfrm flipH="1" flipV="1">
            <a:off x="1691680" y="1412776"/>
            <a:ext cx="864096" cy="288032"/>
          </a:xfrm>
          <a:prstGeom prst="straightConnector1">
            <a:avLst/>
          </a:prstGeom>
          <a:ln w="25400">
            <a:solidFill>
              <a:srgbClr val="00006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6516216" y="1412776"/>
            <a:ext cx="1008112" cy="360040"/>
          </a:xfrm>
          <a:prstGeom prst="straightConnector1">
            <a:avLst/>
          </a:prstGeom>
          <a:ln w="25400">
            <a:solidFill>
              <a:srgbClr val="00006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5724128" y="1412874"/>
            <a:ext cx="0" cy="287934"/>
          </a:xfrm>
          <a:prstGeom prst="straightConnector1">
            <a:avLst/>
          </a:prstGeom>
          <a:ln w="25400">
            <a:solidFill>
              <a:srgbClr val="000066"/>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3707904" y="1412776"/>
            <a:ext cx="0" cy="268868"/>
          </a:xfrm>
          <a:prstGeom prst="straightConnector1">
            <a:avLst/>
          </a:prstGeom>
          <a:ln w="25400">
            <a:solidFill>
              <a:srgbClr val="000066"/>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2" name="CasellaDiTesto 31"/>
          <p:cNvSpPr txBox="1">
            <a:spLocks noChangeArrowheads="1"/>
          </p:cNvSpPr>
          <p:nvPr/>
        </p:nvSpPr>
        <p:spPr bwMode="auto">
          <a:xfrm>
            <a:off x="3707904" y="3501008"/>
            <a:ext cx="1944688" cy="523875"/>
          </a:xfrm>
          <a:prstGeom prst="rect">
            <a:avLst/>
          </a:prstGeom>
          <a:solidFill>
            <a:srgbClr val="FFFF99"/>
          </a:solidFill>
          <a:ln w="28575">
            <a:solidFill>
              <a:srgbClr val="FF6600"/>
            </a:solidFill>
            <a:miter lim="800000"/>
            <a:headEnd/>
            <a:tailEnd/>
          </a:ln>
        </p:spPr>
        <p:txBody>
          <a:bodyPr>
            <a:spAutoFit/>
          </a:bodyPr>
          <a:lstStyle/>
          <a:p>
            <a:pPr algn="ctr"/>
            <a:r>
              <a:rPr lang="it-IT" altLang="it-IT" sz="1400" b="1" dirty="0">
                <a:solidFill>
                  <a:srgbClr val="FF6600"/>
                </a:solidFill>
                <a:latin typeface="Calibri" pitchFamily="34" charset="0"/>
              </a:rPr>
              <a:t>BISOGNO SOCIOSANITARIO</a:t>
            </a:r>
          </a:p>
        </p:txBody>
      </p:sp>
      <p:sp>
        <p:nvSpPr>
          <p:cNvPr id="33" name="CasellaDiTesto 32"/>
          <p:cNvSpPr txBox="1">
            <a:spLocks noChangeArrowheads="1"/>
          </p:cNvSpPr>
          <p:nvPr/>
        </p:nvSpPr>
        <p:spPr bwMode="auto">
          <a:xfrm>
            <a:off x="3131840" y="4437113"/>
            <a:ext cx="3024336" cy="738664"/>
          </a:xfrm>
          <a:prstGeom prst="rect">
            <a:avLst/>
          </a:prstGeom>
          <a:solidFill>
            <a:srgbClr val="FFFF99"/>
          </a:solidFill>
          <a:ln w="28575">
            <a:solidFill>
              <a:srgbClr val="FF6600"/>
            </a:solidFill>
            <a:miter lim="800000"/>
            <a:headEnd/>
            <a:tailEnd/>
          </a:ln>
        </p:spPr>
        <p:txBody>
          <a:bodyPr wrap="square">
            <a:spAutoFit/>
          </a:bodyPr>
          <a:lstStyle/>
          <a:p>
            <a:pPr algn="ctr"/>
            <a:r>
              <a:rPr lang="it-IT" altLang="it-IT" sz="1400" b="1" dirty="0" err="1">
                <a:solidFill>
                  <a:srgbClr val="C00000"/>
                </a:solidFill>
                <a:latin typeface="Calibri" pitchFamily="34" charset="0"/>
              </a:rPr>
              <a:t>U.V.M</a:t>
            </a:r>
            <a:r>
              <a:rPr lang="it-IT" altLang="it-IT" sz="1400" b="1" dirty="0">
                <a:solidFill>
                  <a:srgbClr val="C00000"/>
                </a:solidFill>
                <a:latin typeface="Calibri" pitchFamily="34" charset="0"/>
              </a:rPr>
              <a:t>.</a:t>
            </a:r>
          </a:p>
          <a:p>
            <a:pPr algn="ctr"/>
            <a:r>
              <a:rPr lang="it-IT" altLang="it-IT" sz="1400" b="1" dirty="0">
                <a:solidFill>
                  <a:srgbClr val="C00000"/>
                </a:solidFill>
                <a:latin typeface="Calibri" pitchFamily="34" charset="0"/>
              </a:rPr>
              <a:t>Unità  Valutazione Multidimensionale</a:t>
            </a:r>
          </a:p>
          <a:p>
            <a:pPr algn="ctr"/>
            <a:r>
              <a:rPr lang="it-IT" altLang="it-IT" sz="1400" b="1" dirty="0">
                <a:solidFill>
                  <a:srgbClr val="C00000"/>
                </a:solidFill>
                <a:latin typeface="Calibri" pitchFamily="34" charset="0"/>
              </a:rPr>
              <a:t>PROGETTO INDIVIDUALE</a:t>
            </a:r>
          </a:p>
        </p:txBody>
      </p:sp>
      <p:sp>
        <p:nvSpPr>
          <p:cNvPr id="34" name="CasellaDiTesto 33"/>
          <p:cNvSpPr txBox="1">
            <a:spLocks noChangeArrowheads="1"/>
          </p:cNvSpPr>
          <p:nvPr/>
        </p:nvSpPr>
        <p:spPr bwMode="auto">
          <a:xfrm>
            <a:off x="762943" y="3645024"/>
            <a:ext cx="1944687" cy="307975"/>
          </a:xfrm>
          <a:prstGeom prst="rect">
            <a:avLst/>
          </a:prstGeom>
          <a:solidFill>
            <a:srgbClr val="CCFFCC"/>
          </a:solidFill>
          <a:ln w="28575">
            <a:solidFill>
              <a:srgbClr val="009900"/>
            </a:solidFill>
            <a:miter lim="800000"/>
            <a:headEnd/>
            <a:tailEnd/>
          </a:ln>
        </p:spPr>
        <p:txBody>
          <a:bodyPr>
            <a:spAutoFit/>
          </a:bodyPr>
          <a:lstStyle/>
          <a:p>
            <a:pPr algn="ctr"/>
            <a:r>
              <a:rPr lang="it-IT" altLang="it-IT" sz="1400" b="1" dirty="0">
                <a:solidFill>
                  <a:srgbClr val="009900"/>
                </a:solidFill>
                <a:latin typeface="Calibri" pitchFamily="34" charset="0"/>
              </a:rPr>
              <a:t>BISOGNO SOCIALE</a:t>
            </a:r>
          </a:p>
        </p:txBody>
      </p:sp>
      <p:sp>
        <p:nvSpPr>
          <p:cNvPr id="35" name="CasellaDiTesto 34"/>
          <p:cNvSpPr txBox="1">
            <a:spLocks noChangeArrowheads="1"/>
          </p:cNvSpPr>
          <p:nvPr/>
        </p:nvSpPr>
        <p:spPr bwMode="auto">
          <a:xfrm>
            <a:off x="6739880" y="3645024"/>
            <a:ext cx="1944688" cy="307975"/>
          </a:xfrm>
          <a:prstGeom prst="rect">
            <a:avLst/>
          </a:prstGeom>
          <a:solidFill>
            <a:srgbClr val="CCFFCC"/>
          </a:solidFill>
          <a:ln w="28575">
            <a:solidFill>
              <a:srgbClr val="009900"/>
            </a:solidFill>
            <a:miter lim="800000"/>
            <a:headEnd/>
            <a:tailEnd/>
          </a:ln>
        </p:spPr>
        <p:txBody>
          <a:bodyPr>
            <a:spAutoFit/>
          </a:bodyPr>
          <a:lstStyle/>
          <a:p>
            <a:pPr algn="ctr"/>
            <a:r>
              <a:rPr lang="it-IT" altLang="it-IT" sz="1400" b="1" dirty="0">
                <a:solidFill>
                  <a:srgbClr val="009900"/>
                </a:solidFill>
                <a:latin typeface="Calibri" pitchFamily="34" charset="0"/>
              </a:rPr>
              <a:t>BISOGNO SANITARIO</a:t>
            </a:r>
          </a:p>
        </p:txBody>
      </p:sp>
      <p:sp>
        <p:nvSpPr>
          <p:cNvPr id="36" name="CasellaDiTesto 35"/>
          <p:cNvSpPr txBox="1">
            <a:spLocks noChangeArrowheads="1"/>
          </p:cNvSpPr>
          <p:nvPr/>
        </p:nvSpPr>
        <p:spPr bwMode="auto">
          <a:xfrm>
            <a:off x="835968" y="4437112"/>
            <a:ext cx="1727200" cy="738664"/>
          </a:xfrm>
          <a:prstGeom prst="rect">
            <a:avLst/>
          </a:prstGeom>
          <a:solidFill>
            <a:srgbClr val="CCFFCC"/>
          </a:solidFill>
          <a:ln w="28575">
            <a:solidFill>
              <a:srgbClr val="009900"/>
            </a:solidFill>
            <a:miter lim="800000"/>
            <a:headEnd/>
            <a:tailEnd/>
          </a:ln>
        </p:spPr>
        <p:txBody>
          <a:bodyPr wrap="square">
            <a:spAutoFit/>
          </a:bodyPr>
          <a:lstStyle/>
          <a:p>
            <a:pPr algn="ctr"/>
            <a:r>
              <a:rPr lang="it-IT" altLang="it-IT" sz="1400" b="1" dirty="0">
                <a:solidFill>
                  <a:srgbClr val="009900"/>
                </a:solidFill>
                <a:latin typeface="Calibri" pitchFamily="34" charset="0"/>
              </a:rPr>
              <a:t>Erogazione di prestazioni e servizi sociali </a:t>
            </a:r>
          </a:p>
        </p:txBody>
      </p:sp>
      <p:sp>
        <p:nvSpPr>
          <p:cNvPr id="37" name="CasellaDiTesto 36"/>
          <p:cNvSpPr txBox="1">
            <a:spLocks noChangeArrowheads="1"/>
          </p:cNvSpPr>
          <p:nvPr/>
        </p:nvSpPr>
        <p:spPr bwMode="auto">
          <a:xfrm>
            <a:off x="6804248" y="4437112"/>
            <a:ext cx="1800225" cy="738664"/>
          </a:xfrm>
          <a:prstGeom prst="rect">
            <a:avLst/>
          </a:prstGeom>
          <a:solidFill>
            <a:srgbClr val="CCFFCC"/>
          </a:solidFill>
          <a:ln w="28575">
            <a:solidFill>
              <a:srgbClr val="009900"/>
            </a:solidFill>
            <a:miter lim="800000"/>
            <a:headEnd/>
            <a:tailEnd/>
          </a:ln>
        </p:spPr>
        <p:txBody>
          <a:bodyPr wrap="square">
            <a:spAutoFit/>
          </a:bodyPr>
          <a:lstStyle/>
          <a:p>
            <a:pPr algn="ctr"/>
            <a:r>
              <a:rPr lang="it-IT" altLang="it-IT" sz="1400" b="1" dirty="0">
                <a:solidFill>
                  <a:srgbClr val="009900"/>
                </a:solidFill>
                <a:latin typeface="Calibri" pitchFamily="34" charset="0"/>
              </a:rPr>
              <a:t>Erogazione di prestazioni e servizi sanitari </a:t>
            </a:r>
          </a:p>
        </p:txBody>
      </p:sp>
      <p:cxnSp>
        <p:nvCxnSpPr>
          <p:cNvPr id="38" name="Connettore 2 37"/>
          <p:cNvCxnSpPr/>
          <p:nvPr/>
        </p:nvCxnSpPr>
        <p:spPr>
          <a:xfrm>
            <a:off x="6516216" y="3068960"/>
            <a:ext cx="1008063" cy="4318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H="1">
            <a:off x="1907704" y="3213224"/>
            <a:ext cx="864097" cy="359792"/>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4644008" y="3141663"/>
            <a:ext cx="0" cy="28733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a:off x="4644008" y="4077072"/>
            <a:ext cx="0" cy="28892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flipH="1">
            <a:off x="1691680" y="4005064"/>
            <a:ext cx="7888" cy="36004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a:off x="7740352" y="4005064"/>
            <a:ext cx="0" cy="36004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4" name="CasellaDiTesto 43"/>
          <p:cNvSpPr txBox="1">
            <a:spLocks noChangeArrowheads="1"/>
          </p:cNvSpPr>
          <p:nvPr/>
        </p:nvSpPr>
        <p:spPr bwMode="auto">
          <a:xfrm>
            <a:off x="1187624" y="5733256"/>
            <a:ext cx="1368152" cy="307778"/>
          </a:xfrm>
          <a:prstGeom prst="rect">
            <a:avLst/>
          </a:prstGeom>
          <a:solidFill>
            <a:srgbClr val="FFFF99"/>
          </a:solidFill>
          <a:ln w="28575">
            <a:solidFill>
              <a:srgbClr val="FF6600"/>
            </a:solidFill>
            <a:miter lim="800000"/>
            <a:headEnd/>
            <a:tailEnd/>
          </a:ln>
        </p:spPr>
        <p:txBody>
          <a:bodyPr wrap="square">
            <a:spAutoFit/>
          </a:bodyPr>
          <a:lstStyle/>
          <a:p>
            <a:pPr algn="ctr"/>
            <a:r>
              <a:rPr lang="it-IT" altLang="it-IT" sz="1400" b="1" dirty="0">
                <a:solidFill>
                  <a:srgbClr val="FF6600"/>
                </a:solidFill>
                <a:latin typeface="Calibri" pitchFamily="34" charset="0"/>
              </a:rPr>
              <a:t>Cure Domiciliari</a:t>
            </a:r>
          </a:p>
        </p:txBody>
      </p:sp>
      <p:sp>
        <p:nvSpPr>
          <p:cNvPr id="45" name="CasellaDiTesto 44"/>
          <p:cNvSpPr txBox="1">
            <a:spLocks noChangeArrowheads="1"/>
          </p:cNvSpPr>
          <p:nvPr/>
        </p:nvSpPr>
        <p:spPr bwMode="auto">
          <a:xfrm>
            <a:off x="3059832" y="5733256"/>
            <a:ext cx="1655887" cy="523220"/>
          </a:xfrm>
          <a:prstGeom prst="rect">
            <a:avLst/>
          </a:prstGeom>
          <a:solidFill>
            <a:srgbClr val="FFFF99"/>
          </a:solidFill>
          <a:ln w="28575">
            <a:solidFill>
              <a:srgbClr val="FF6600"/>
            </a:solidFill>
            <a:miter lim="800000"/>
            <a:headEnd/>
            <a:tailEnd/>
          </a:ln>
        </p:spPr>
        <p:txBody>
          <a:bodyPr wrap="square">
            <a:spAutoFit/>
          </a:bodyPr>
          <a:lstStyle/>
          <a:p>
            <a:pPr algn="ctr"/>
            <a:r>
              <a:rPr lang="it-IT" altLang="it-IT" sz="1400" b="1" dirty="0">
                <a:solidFill>
                  <a:srgbClr val="FF6600"/>
                </a:solidFill>
                <a:latin typeface="Calibri" pitchFamily="34" charset="0"/>
              </a:rPr>
              <a:t>Sistema </a:t>
            </a:r>
          </a:p>
          <a:p>
            <a:pPr algn="ctr"/>
            <a:r>
              <a:rPr lang="it-IT" altLang="it-IT" sz="1400" b="1" dirty="0">
                <a:solidFill>
                  <a:srgbClr val="FF6600"/>
                </a:solidFill>
                <a:latin typeface="Calibri" pitchFamily="34" charset="0"/>
              </a:rPr>
              <a:t>semi-residenziale</a:t>
            </a:r>
          </a:p>
        </p:txBody>
      </p:sp>
      <p:sp>
        <p:nvSpPr>
          <p:cNvPr id="46" name="CasellaDiTesto 45"/>
          <p:cNvSpPr txBox="1">
            <a:spLocks noChangeArrowheads="1"/>
          </p:cNvSpPr>
          <p:nvPr/>
        </p:nvSpPr>
        <p:spPr bwMode="auto">
          <a:xfrm>
            <a:off x="4788024" y="5733256"/>
            <a:ext cx="1366838" cy="523220"/>
          </a:xfrm>
          <a:prstGeom prst="rect">
            <a:avLst/>
          </a:prstGeom>
          <a:solidFill>
            <a:srgbClr val="FFFF99"/>
          </a:solidFill>
          <a:ln w="28575">
            <a:solidFill>
              <a:srgbClr val="FF6600"/>
            </a:solidFill>
            <a:miter lim="800000"/>
            <a:headEnd/>
            <a:tailEnd/>
          </a:ln>
        </p:spPr>
        <p:txBody>
          <a:bodyPr>
            <a:spAutoFit/>
          </a:bodyPr>
          <a:lstStyle/>
          <a:p>
            <a:pPr algn="ctr"/>
            <a:r>
              <a:rPr lang="it-IT" altLang="it-IT" sz="1400" b="1" dirty="0">
                <a:solidFill>
                  <a:srgbClr val="FF6600"/>
                </a:solidFill>
                <a:latin typeface="Calibri" pitchFamily="34" charset="0"/>
              </a:rPr>
              <a:t>Inserimento lavorativo</a:t>
            </a:r>
          </a:p>
        </p:txBody>
      </p:sp>
      <p:sp>
        <p:nvSpPr>
          <p:cNvPr id="47" name="CasellaDiTesto 46"/>
          <p:cNvSpPr txBox="1">
            <a:spLocks noChangeArrowheads="1"/>
          </p:cNvSpPr>
          <p:nvPr/>
        </p:nvSpPr>
        <p:spPr bwMode="auto">
          <a:xfrm>
            <a:off x="6732240" y="5733256"/>
            <a:ext cx="1872208" cy="954107"/>
          </a:xfrm>
          <a:prstGeom prst="rect">
            <a:avLst/>
          </a:prstGeom>
          <a:solidFill>
            <a:srgbClr val="FFFF99"/>
          </a:solidFill>
          <a:ln w="28575">
            <a:solidFill>
              <a:srgbClr val="FF6600"/>
            </a:solidFill>
            <a:miter lim="800000"/>
            <a:headEnd/>
            <a:tailEnd/>
          </a:ln>
        </p:spPr>
        <p:txBody>
          <a:bodyPr wrap="square">
            <a:spAutoFit/>
          </a:bodyPr>
          <a:lstStyle/>
          <a:p>
            <a:pPr algn="ctr"/>
            <a:r>
              <a:rPr lang="it-IT" altLang="it-IT" sz="1400" b="1" dirty="0">
                <a:solidFill>
                  <a:srgbClr val="FF6600"/>
                </a:solidFill>
                <a:latin typeface="Calibri" pitchFamily="34" charset="0"/>
              </a:rPr>
              <a:t>Misure con risorse a valere ex </a:t>
            </a:r>
            <a:r>
              <a:rPr lang="it-IT" altLang="it-IT" sz="1400" b="1" dirty="0" err="1">
                <a:solidFill>
                  <a:srgbClr val="FF6600"/>
                </a:solidFill>
                <a:latin typeface="Calibri" pitchFamily="34" charset="0"/>
              </a:rPr>
              <a:t>lege</a:t>
            </a:r>
            <a:r>
              <a:rPr lang="it-IT" altLang="it-IT" sz="1400" b="1" dirty="0">
                <a:solidFill>
                  <a:srgbClr val="FF6600"/>
                </a:solidFill>
                <a:latin typeface="Calibri" pitchFamily="34" charset="0"/>
              </a:rPr>
              <a:t> n. 112/2016 Altre risposte</a:t>
            </a:r>
          </a:p>
        </p:txBody>
      </p:sp>
      <p:cxnSp>
        <p:nvCxnSpPr>
          <p:cNvPr id="48" name="Connettore 2 47"/>
          <p:cNvCxnSpPr/>
          <p:nvPr/>
        </p:nvCxnSpPr>
        <p:spPr>
          <a:xfrm>
            <a:off x="6084168" y="5301208"/>
            <a:ext cx="1008112" cy="36004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ttore 2 48"/>
          <p:cNvCxnSpPr/>
          <p:nvPr/>
        </p:nvCxnSpPr>
        <p:spPr>
          <a:xfrm flipH="1">
            <a:off x="2411760" y="5157192"/>
            <a:ext cx="1008114" cy="36004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a:off x="3995936" y="5157192"/>
            <a:ext cx="0" cy="50323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a:off x="5436096" y="5157192"/>
            <a:ext cx="0" cy="50323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a:off x="2627784" y="4725144"/>
            <a:ext cx="42416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flipH="1">
            <a:off x="6300192" y="4725144"/>
            <a:ext cx="367928"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8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Right)">
                                      <p:cBhvr>
                                        <p:cTn id="21" dur="500"/>
                                        <p:tgtEl>
                                          <p:spTgt spid="10"/>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Left)">
                                      <p:cBhvr>
                                        <p:cTn id="39" dur="500"/>
                                        <p:tgtEl>
                                          <p:spTgt spid="39"/>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par>
                          <p:cTn id="43" fill="hold">
                            <p:stCondLst>
                              <p:cond delay="500"/>
                            </p:stCondLst>
                            <p:childTnLst>
                              <p:par>
                                <p:cTn id="44" presetID="18" presetClass="entr" presetSubtype="12"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strips(downRight)">
                                      <p:cBhvr>
                                        <p:cTn id="54" dur="500"/>
                                        <p:tgtEl>
                                          <p:spTgt spid="38"/>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par>
                          <p:cTn id="58" fill="hold">
                            <p:stCondLst>
                              <p:cond delay="500"/>
                            </p:stCondLst>
                            <p:childTnLst>
                              <p:par>
                                <p:cTn id="59" presetID="18" presetClass="entr" presetSubtype="1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strips(downLeft)">
                                      <p:cBhvr>
                                        <p:cTn id="61" dur="500"/>
                                        <p:tgtEl>
                                          <p:spTgt spid="43"/>
                                        </p:tgtEl>
                                      </p:cBhvr>
                                    </p:animEffec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strips(downLeft)">
                                      <p:cBhvr>
                                        <p:cTn id="69" dur="500"/>
                                        <p:tgtEl>
                                          <p:spTgt spid="40"/>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8" presetClass="entr" presetSubtype="12"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par>
                                <p:cTn id="76" presetID="18" presetClass="entr" presetSubtype="12"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strips(downLeft)">
                                      <p:cBhvr>
                                        <p:cTn id="78" dur="500"/>
                                        <p:tgtEl>
                                          <p:spTgt spid="64"/>
                                        </p:tgtEl>
                                      </p:cBhvr>
                                    </p:animEffec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par>
                          <p:cTn id="82" fill="hold">
                            <p:stCondLst>
                              <p:cond delay="1000"/>
                            </p:stCondLst>
                            <p:childTnLst>
                              <p:par>
                                <p:cTn id="83" presetID="18" presetClass="entr" presetSubtype="12" fill="hold"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strips(downLeft)">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strips(downLeft)">
                                      <p:cBhvr>
                                        <p:cTn id="90" dur="500"/>
                                        <p:tgtEl>
                                          <p:spTgt spid="49"/>
                                        </p:tgtEl>
                                      </p:cBhvr>
                                    </p:animEffect>
                                  </p:childTnLst>
                                </p:cTn>
                              </p:par>
                              <p:par>
                                <p:cTn id="91" presetID="18" presetClass="entr" presetSubtype="12"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strips(downLeft)">
                                      <p:cBhvr>
                                        <p:cTn id="93" dur="500"/>
                                        <p:tgtEl>
                                          <p:spTgt spid="50"/>
                                        </p:tgtEl>
                                      </p:cBhvr>
                                    </p:animEffect>
                                  </p:childTnLst>
                                </p:cTn>
                              </p:par>
                              <p:par>
                                <p:cTn id="94" presetID="18" presetClass="entr" presetSubtype="12"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strips(downLeft)">
                                      <p:cBhvr>
                                        <p:cTn id="96" dur="500"/>
                                        <p:tgtEl>
                                          <p:spTgt spid="51"/>
                                        </p:tgtEl>
                                      </p:cBhvr>
                                    </p:animEffect>
                                  </p:childTnLst>
                                </p:cTn>
                              </p:par>
                              <p:par>
                                <p:cTn id="97" presetID="18" presetClass="entr" presetSubtype="6"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strips(downRight)">
                                      <p:cBhvr>
                                        <p:cTn id="99" dur="500"/>
                                        <p:tgtEl>
                                          <p:spTgt spid="48"/>
                                        </p:tgtEl>
                                      </p:cBhvr>
                                    </p:animEffect>
                                  </p:childTnLst>
                                </p:cTn>
                              </p:par>
                            </p:childTnLst>
                          </p:cTn>
                        </p:par>
                        <p:par>
                          <p:cTn id="100" fill="hold">
                            <p:stCondLst>
                              <p:cond delay="500"/>
                            </p:stCondLst>
                            <p:childTnLst>
                              <p:par>
                                <p:cTn id="101" presetID="1"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2" grpId="0" animBg="1"/>
      <p:bldP spid="33" grpId="0" animBg="1"/>
      <p:bldP spid="34" grpId="0" animBg="1"/>
      <p:bldP spid="35" grpId="0" animBg="1"/>
      <p:bldP spid="36" grpId="0" animBg="1"/>
      <p:bldP spid="37"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323850" y="620689"/>
            <a:ext cx="8568630" cy="2246769"/>
          </a:xfrm>
          <a:prstGeom prst="rect">
            <a:avLst/>
          </a:prstGeom>
          <a:noFill/>
          <a:ln w="9525">
            <a:noFill/>
            <a:miter lim="800000"/>
            <a:headEnd/>
            <a:tailEnd/>
          </a:ln>
        </p:spPr>
        <p:txBody>
          <a:bodyPr wrap="square">
            <a:spAutoFit/>
          </a:bodyPr>
          <a:lstStyle/>
          <a:p>
            <a:pPr algn="just"/>
            <a:r>
              <a:rPr lang="it-IT" altLang="it-IT" sz="2800" b="1" dirty="0">
                <a:solidFill>
                  <a:srgbClr val="002060"/>
                </a:solidFill>
                <a:latin typeface="Calibri" pitchFamily="34" charset="0"/>
              </a:rPr>
              <a:t>La snellezza e flessibilità del processo di presa in carico non può però derogare a certe attenzioni/passaggi procedurali che sono posti proprio a garanzia della soddisfazione del cittadino e dell’efficacia dell’azione amministrativa: </a:t>
            </a:r>
          </a:p>
        </p:txBody>
      </p:sp>
      <p:sp>
        <p:nvSpPr>
          <p:cNvPr id="5" name="CasellaDiTesto 4"/>
          <p:cNvSpPr txBox="1"/>
          <p:nvPr/>
        </p:nvSpPr>
        <p:spPr>
          <a:xfrm>
            <a:off x="323850" y="3212976"/>
            <a:ext cx="8496622" cy="2431435"/>
          </a:xfrm>
          <a:prstGeom prst="rect">
            <a:avLst/>
          </a:prstGeom>
          <a:noFill/>
        </p:spPr>
        <p:txBody>
          <a:bodyPr wrap="square">
            <a:spAutoFit/>
          </a:bodyPr>
          <a:lstStyle/>
          <a:p>
            <a:pPr algn="just" fontAlgn="auto">
              <a:spcBef>
                <a:spcPts val="0"/>
              </a:spcBef>
              <a:spcAft>
                <a:spcPts val="0"/>
              </a:spcAft>
              <a:buFont typeface="Wingdings" pitchFamily="2" charset="2"/>
              <a:buChar char="Ø"/>
              <a:defRPr/>
            </a:pPr>
            <a:r>
              <a:rPr lang="it-IT" sz="2800" dirty="0">
                <a:solidFill>
                  <a:srgbClr val="002060"/>
                </a:solidFill>
                <a:latin typeface="Berlin Sans FB" pitchFamily="34" charset="0"/>
              </a:rPr>
              <a:t> </a:t>
            </a:r>
            <a:r>
              <a:rPr lang="it-IT" sz="2800" b="1" dirty="0">
                <a:solidFill>
                  <a:srgbClr val="002060"/>
                </a:solidFill>
                <a:latin typeface="Calibri" pitchFamily="34" charset="0"/>
              </a:rPr>
              <a:t>comunicazione di avvio del procedimento;</a:t>
            </a:r>
          </a:p>
          <a:p>
            <a:pPr algn="just" fontAlgn="auto">
              <a:spcBef>
                <a:spcPts val="0"/>
              </a:spcBef>
              <a:spcAft>
                <a:spcPts val="0"/>
              </a:spcAft>
              <a:defRPr/>
            </a:pPr>
            <a:endParaRPr lang="it-IT" sz="2000" b="1" dirty="0">
              <a:solidFill>
                <a:srgbClr val="002060"/>
              </a:solidFill>
              <a:latin typeface="Calibri" pitchFamily="34" charset="0"/>
            </a:endParaRPr>
          </a:p>
          <a:p>
            <a:pPr algn="just" fontAlgn="auto">
              <a:spcBef>
                <a:spcPts val="0"/>
              </a:spcBef>
              <a:spcAft>
                <a:spcPts val="0"/>
              </a:spcAft>
              <a:buFont typeface="Wingdings" pitchFamily="2" charset="2"/>
              <a:buChar char="Ø"/>
              <a:defRPr/>
            </a:pPr>
            <a:r>
              <a:rPr lang="it-IT" sz="2800" b="1" dirty="0">
                <a:solidFill>
                  <a:srgbClr val="002060"/>
                </a:solidFill>
                <a:latin typeface="Calibri" pitchFamily="34" charset="0"/>
              </a:rPr>
              <a:t> completa e partecipata istruttoria;</a:t>
            </a:r>
          </a:p>
          <a:p>
            <a:pPr algn="just" fontAlgn="auto">
              <a:spcBef>
                <a:spcPts val="0"/>
              </a:spcBef>
              <a:spcAft>
                <a:spcPts val="0"/>
              </a:spcAft>
              <a:defRPr/>
            </a:pPr>
            <a:endParaRPr lang="it-IT" sz="2000" b="1" dirty="0">
              <a:solidFill>
                <a:srgbClr val="002060"/>
              </a:solidFill>
              <a:latin typeface="Calibri" pitchFamily="34" charset="0"/>
            </a:endParaRPr>
          </a:p>
          <a:p>
            <a:pPr marL="355600" indent="-355600" algn="just" fontAlgn="auto">
              <a:spcBef>
                <a:spcPts val="0"/>
              </a:spcBef>
              <a:spcAft>
                <a:spcPts val="0"/>
              </a:spcAft>
              <a:buFont typeface="Wingdings" pitchFamily="2" charset="2"/>
              <a:buChar char="Ø"/>
              <a:defRPr/>
            </a:pPr>
            <a:r>
              <a:rPr lang="it-IT" sz="2800" b="1" dirty="0">
                <a:solidFill>
                  <a:srgbClr val="002060"/>
                </a:solidFill>
                <a:latin typeface="Calibri" pitchFamily="34" charset="0"/>
              </a:rPr>
              <a:t>conoscenza chiara e praticabilità delle soluzioni adottate con il progetto individuale.</a:t>
            </a:r>
          </a:p>
        </p:txBody>
      </p:sp>
    </p:spTree>
    <p:extLst>
      <p:ext uri="{BB962C8B-B14F-4D97-AF65-F5344CB8AC3E}">
        <p14:creationId xmlns:p14="http://schemas.microsoft.com/office/powerpoint/2010/main" val="29789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Righ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strips(downRigh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827088" y="44450"/>
            <a:ext cx="7416800" cy="584775"/>
          </a:xfrm>
          <a:prstGeom prst="rect">
            <a:avLst/>
          </a:prstGeom>
          <a:noFill/>
          <a:ln w="9525">
            <a:noFill/>
            <a:miter lim="800000"/>
            <a:headEnd/>
            <a:tailEnd/>
          </a:ln>
        </p:spPr>
        <p:txBody>
          <a:bodyPr>
            <a:spAutoFit/>
          </a:bodyPr>
          <a:lstStyle/>
          <a:p>
            <a:pPr algn="ctr"/>
            <a:r>
              <a:rPr lang="it-IT" altLang="it-IT" sz="3200" b="1" dirty="0">
                <a:solidFill>
                  <a:srgbClr val="CC0000"/>
                </a:solidFill>
                <a:latin typeface="Calibri" pitchFamily="34" charset="0"/>
              </a:rPr>
              <a:t>Comunicazione di avvio del procedimento</a:t>
            </a:r>
            <a:endParaRPr lang="it-IT" altLang="it-IT" sz="3200" b="1" dirty="0">
              <a:latin typeface="Calibri" pitchFamily="34" charset="0"/>
            </a:endParaRPr>
          </a:p>
        </p:txBody>
      </p:sp>
      <p:sp>
        <p:nvSpPr>
          <p:cNvPr id="5" name="CasellaDiTesto 4"/>
          <p:cNvSpPr txBox="1">
            <a:spLocks noChangeArrowheads="1"/>
          </p:cNvSpPr>
          <p:nvPr/>
        </p:nvSpPr>
        <p:spPr bwMode="auto">
          <a:xfrm>
            <a:off x="250825" y="765175"/>
            <a:ext cx="8569325" cy="1200150"/>
          </a:xfrm>
          <a:prstGeom prst="rect">
            <a:avLst/>
          </a:prstGeom>
          <a:noFill/>
          <a:ln w="9525">
            <a:noFill/>
            <a:miter lim="800000"/>
            <a:headEnd/>
            <a:tailEnd/>
          </a:ln>
        </p:spPr>
        <p:txBody>
          <a:bodyPr>
            <a:spAutoFit/>
          </a:bodyPr>
          <a:lstStyle/>
          <a:p>
            <a:pPr algn="just"/>
            <a:r>
              <a:rPr lang="it-IT" altLang="it-IT" sz="2400" b="1" dirty="0">
                <a:solidFill>
                  <a:srgbClr val="002060"/>
                </a:solidFill>
                <a:latin typeface="Calibri" pitchFamily="34" charset="0"/>
              </a:rPr>
              <a:t>Indipendentemente dal linguaggio usato, al momento dell’attivazione della presa in carico con l’inizio della redazione del progetto individuale devono essere comunicati in maniera chiara:</a:t>
            </a:r>
          </a:p>
        </p:txBody>
      </p:sp>
      <p:sp>
        <p:nvSpPr>
          <p:cNvPr id="6" name="CasellaDiTesto 5"/>
          <p:cNvSpPr txBox="1">
            <a:spLocks noChangeArrowheads="1"/>
          </p:cNvSpPr>
          <p:nvPr/>
        </p:nvSpPr>
        <p:spPr bwMode="auto">
          <a:xfrm>
            <a:off x="250825" y="2282825"/>
            <a:ext cx="4321175" cy="1938338"/>
          </a:xfrm>
          <a:prstGeom prst="rect">
            <a:avLst/>
          </a:prstGeom>
          <a:noFill/>
          <a:ln w="9525">
            <a:noFill/>
            <a:miter lim="800000"/>
            <a:headEnd/>
            <a:tailEnd/>
          </a:ln>
        </p:spPr>
        <p:txBody>
          <a:bodyPr>
            <a:spAutoFit/>
          </a:bodyPr>
          <a:lstStyle/>
          <a:p>
            <a:pPr algn="just">
              <a:buFont typeface="Arial" charset="0"/>
              <a:buChar char="•"/>
            </a:pPr>
            <a:r>
              <a:rPr lang="it-IT" altLang="it-IT" sz="2400" dirty="0">
                <a:solidFill>
                  <a:srgbClr val="002060"/>
                </a:solidFill>
                <a:latin typeface="Berlin Sans FB" pitchFamily="34" charset="0"/>
              </a:rPr>
              <a:t> </a:t>
            </a:r>
            <a:r>
              <a:rPr lang="it-IT" altLang="it-IT" sz="2400" b="1" dirty="0">
                <a:solidFill>
                  <a:srgbClr val="002060"/>
                </a:solidFill>
                <a:latin typeface="Calibri" pitchFamily="34" charset="0"/>
              </a:rPr>
              <a:t>l’amministrazione competente</a:t>
            </a:r>
          </a:p>
          <a:p>
            <a:pPr algn="just">
              <a:buFont typeface="Arial" charset="0"/>
              <a:buChar char="•"/>
            </a:pPr>
            <a:r>
              <a:rPr lang="it-IT" altLang="it-IT" sz="2400" b="1" dirty="0">
                <a:solidFill>
                  <a:srgbClr val="002060"/>
                </a:solidFill>
                <a:latin typeface="Calibri" pitchFamily="34" charset="0"/>
              </a:rPr>
              <a:t> cosa si sta facendo</a:t>
            </a:r>
          </a:p>
          <a:p>
            <a:pPr algn="just">
              <a:buFont typeface="Arial" charset="0"/>
              <a:buChar char="•"/>
            </a:pPr>
            <a:r>
              <a:rPr lang="it-IT" altLang="it-IT" sz="2400" b="1" dirty="0">
                <a:solidFill>
                  <a:srgbClr val="002060"/>
                </a:solidFill>
                <a:latin typeface="Calibri" pitchFamily="34" charset="0"/>
              </a:rPr>
              <a:t> chi se ne occupa</a:t>
            </a:r>
          </a:p>
          <a:p>
            <a:pPr algn="just"/>
            <a:r>
              <a:rPr lang="it-IT" altLang="it-IT" sz="2400" b="1" dirty="0">
                <a:solidFill>
                  <a:srgbClr val="002060"/>
                </a:solidFill>
                <a:latin typeface="Calibri" pitchFamily="34" charset="0"/>
              </a:rPr>
              <a:t>  (chi è la figura di riferimento)</a:t>
            </a:r>
          </a:p>
          <a:p>
            <a:pPr algn="just">
              <a:buFont typeface="Arial" charset="0"/>
              <a:buChar char="•"/>
            </a:pPr>
            <a:r>
              <a:rPr lang="it-IT" altLang="it-IT" sz="2400" b="1" dirty="0">
                <a:solidFill>
                  <a:srgbClr val="002060"/>
                </a:solidFill>
                <a:latin typeface="Calibri" pitchFamily="34" charset="0"/>
              </a:rPr>
              <a:t> chi ha attivato la procedura</a:t>
            </a:r>
          </a:p>
        </p:txBody>
      </p:sp>
      <p:sp>
        <p:nvSpPr>
          <p:cNvPr id="7" name="CasellaDiTesto 6"/>
          <p:cNvSpPr txBox="1">
            <a:spLocks noChangeArrowheads="1"/>
          </p:cNvSpPr>
          <p:nvPr/>
        </p:nvSpPr>
        <p:spPr bwMode="auto">
          <a:xfrm>
            <a:off x="5867400" y="2852738"/>
            <a:ext cx="3025775" cy="831850"/>
          </a:xfrm>
          <a:prstGeom prst="rect">
            <a:avLst/>
          </a:prstGeom>
          <a:noFill/>
          <a:ln w="9525">
            <a:solidFill>
              <a:srgbClr val="000066"/>
            </a:solidFill>
            <a:miter lim="800000"/>
            <a:headEnd/>
            <a:tailEnd/>
          </a:ln>
        </p:spPr>
        <p:txBody>
          <a:bodyPr>
            <a:spAutoFit/>
          </a:bodyPr>
          <a:lstStyle/>
          <a:p>
            <a:pPr algn="ctr"/>
            <a:r>
              <a:rPr lang="it-IT" altLang="it-IT" sz="2400" b="1" dirty="0">
                <a:solidFill>
                  <a:srgbClr val="000066"/>
                </a:solidFill>
                <a:latin typeface="Calibri" pitchFamily="34" charset="0"/>
              </a:rPr>
              <a:t>per evitare DISORIENTAMENTO</a:t>
            </a:r>
          </a:p>
        </p:txBody>
      </p:sp>
      <p:cxnSp>
        <p:nvCxnSpPr>
          <p:cNvPr id="8" name="Connettore 2 7"/>
          <p:cNvCxnSpPr/>
          <p:nvPr/>
        </p:nvCxnSpPr>
        <p:spPr>
          <a:xfrm>
            <a:off x="4643438" y="2565400"/>
            <a:ext cx="1152525" cy="431800"/>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3203575" y="2924175"/>
            <a:ext cx="2592388" cy="288925"/>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3124200" y="3284538"/>
            <a:ext cx="2671763" cy="80962"/>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4356100" y="3573463"/>
            <a:ext cx="1439863" cy="431800"/>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a:spLocks noChangeArrowheads="1"/>
          </p:cNvSpPr>
          <p:nvPr/>
        </p:nvSpPr>
        <p:spPr bwMode="auto">
          <a:xfrm>
            <a:off x="250825" y="4437112"/>
            <a:ext cx="4321175" cy="1570037"/>
          </a:xfrm>
          <a:prstGeom prst="rect">
            <a:avLst/>
          </a:prstGeom>
          <a:noFill/>
          <a:ln w="9525">
            <a:noFill/>
            <a:miter lim="800000"/>
            <a:headEnd/>
            <a:tailEnd/>
          </a:ln>
        </p:spPr>
        <p:txBody>
          <a:bodyPr>
            <a:spAutoFit/>
          </a:bodyPr>
          <a:lstStyle/>
          <a:p>
            <a:pPr marL="177800" indent="-177800" algn="just">
              <a:buFont typeface="Arial" charset="0"/>
              <a:buChar char="•"/>
            </a:pPr>
            <a:r>
              <a:rPr lang="it-IT" altLang="it-IT" sz="2400" b="1" dirty="0">
                <a:solidFill>
                  <a:srgbClr val="002060"/>
                </a:solidFill>
                <a:latin typeface="Calibri" pitchFamily="34" charset="0"/>
              </a:rPr>
              <a:t>termini entro cui redigere il progetto di vita</a:t>
            </a:r>
          </a:p>
          <a:p>
            <a:pPr marL="177800" indent="-177800" algn="just">
              <a:buFont typeface="Arial" charset="0"/>
              <a:buChar char="•"/>
            </a:pPr>
            <a:r>
              <a:rPr lang="it-IT" altLang="it-IT" sz="2400" b="1" dirty="0">
                <a:solidFill>
                  <a:srgbClr val="002060"/>
                </a:solidFill>
                <a:latin typeface="Calibri" pitchFamily="34" charset="0"/>
              </a:rPr>
              <a:t>dove si possono vedere e conoscere gli atti</a:t>
            </a:r>
          </a:p>
        </p:txBody>
      </p:sp>
      <p:sp>
        <p:nvSpPr>
          <p:cNvPr id="13" name="CasellaDiTesto 12"/>
          <p:cNvSpPr txBox="1">
            <a:spLocks noChangeArrowheads="1"/>
          </p:cNvSpPr>
          <p:nvPr/>
        </p:nvSpPr>
        <p:spPr bwMode="auto">
          <a:xfrm>
            <a:off x="5867400" y="4941937"/>
            <a:ext cx="3025775" cy="461665"/>
          </a:xfrm>
          <a:prstGeom prst="rect">
            <a:avLst/>
          </a:prstGeom>
          <a:noFill/>
          <a:ln w="9525">
            <a:solidFill>
              <a:srgbClr val="000066"/>
            </a:solidFill>
            <a:miter lim="800000"/>
            <a:headEnd/>
            <a:tailEnd/>
          </a:ln>
        </p:spPr>
        <p:txBody>
          <a:bodyPr>
            <a:spAutoFit/>
          </a:bodyPr>
          <a:lstStyle/>
          <a:p>
            <a:pPr algn="ctr"/>
            <a:r>
              <a:rPr lang="it-IT" altLang="it-IT" sz="2400" b="1" dirty="0">
                <a:solidFill>
                  <a:srgbClr val="000066"/>
                </a:solidFill>
                <a:latin typeface="Calibri" pitchFamily="34" charset="0"/>
              </a:rPr>
              <a:t>per evitare SFIDUCIA</a:t>
            </a:r>
          </a:p>
        </p:txBody>
      </p:sp>
      <p:cxnSp>
        <p:nvCxnSpPr>
          <p:cNvPr id="14" name="Connettore 2 13"/>
          <p:cNvCxnSpPr/>
          <p:nvPr/>
        </p:nvCxnSpPr>
        <p:spPr>
          <a:xfrm>
            <a:off x="4572000" y="4653012"/>
            <a:ext cx="1152525" cy="431800"/>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V="1">
            <a:off x="4572000" y="5300712"/>
            <a:ext cx="1152525" cy="144462"/>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Righ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strips(downRigh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strips(downRight)">
                                      <p:cBhvr>
                                        <p:cTn id="22" dur="500"/>
                                        <p:tgtEl>
                                          <p:spTgt spid="6">
                                            <p:txEl>
                                              <p:pRg st="2" end="2"/>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trips(downRigh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strips(downRight)">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500"/>
                                        <p:tgtEl>
                                          <p:spTgt spid="8"/>
                                        </p:tgtEl>
                                      </p:cBhvr>
                                    </p:animEffect>
                                  </p:childTnLst>
                                </p:cTn>
                              </p:par>
                              <p:par>
                                <p:cTn id="36" presetID="18" presetClass="entr" presetSubtype="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Right)">
                                      <p:cBhvr>
                                        <p:cTn id="38" dur="500"/>
                                        <p:tgtEl>
                                          <p:spTgt spid="9"/>
                                        </p:tgtEl>
                                      </p:cBhvr>
                                    </p:animEffect>
                                  </p:childTnLst>
                                </p:cTn>
                              </p:par>
                              <p:par>
                                <p:cTn id="39" presetID="18" presetClass="entr" presetSubtype="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500"/>
                                        <p:tgtEl>
                                          <p:spTgt spid="10"/>
                                        </p:tgtEl>
                                      </p:cBhvr>
                                    </p:animEffect>
                                  </p:childTnLst>
                                </p:cTn>
                              </p:par>
                              <p:par>
                                <p:cTn id="42" presetID="18" presetClass="entr" presetSubtype="3"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trips(upRight)">
                                      <p:cBhvr>
                                        <p:cTn id="44" dur="500"/>
                                        <p:tgtEl>
                                          <p:spTgt spid="11"/>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strips(downRight)">
                                      <p:cBhvr>
                                        <p:cTn id="53" dur="500"/>
                                        <p:tgtEl>
                                          <p:spTgt spid="1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animEffect transition="in" filter="strips(downRight)">
                                      <p:cBhvr>
                                        <p:cTn id="58" dur="500"/>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downRigh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strips(upRight)">
                                      <p:cBhvr>
                                        <p:cTn id="66" dur="500"/>
                                        <p:tgtEl>
                                          <p:spTgt spid="15"/>
                                        </p:tgtEl>
                                      </p:cBhvr>
                                    </p:animEffect>
                                  </p:childTnLst>
                                </p:cTn>
                              </p:par>
                            </p:childTnLst>
                          </p:cTn>
                        </p:par>
                        <p:par>
                          <p:cTn id="67" fill="hold">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251521" y="96838"/>
            <a:ext cx="8640960" cy="646331"/>
          </a:xfrm>
          <a:prstGeom prst="rect">
            <a:avLst/>
          </a:prstGeom>
          <a:noFill/>
          <a:ln w="9525">
            <a:noFill/>
            <a:miter lim="800000"/>
            <a:headEnd/>
            <a:tailEnd/>
          </a:ln>
        </p:spPr>
        <p:txBody>
          <a:bodyPr wrap="square">
            <a:spAutoFit/>
          </a:bodyPr>
          <a:lstStyle/>
          <a:p>
            <a:pPr algn="ctr"/>
            <a:r>
              <a:rPr lang="it-IT" altLang="it-IT" sz="3600" b="1" dirty="0">
                <a:solidFill>
                  <a:srgbClr val="CC0000"/>
                </a:solidFill>
                <a:latin typeface="Calibri" pitchFamily="34" charset="0"/>
              </a:rPr>
              <a:t>Partecipazione alla redazione del progetto</a:t>
            </a:r>
            <a:endParaRPr lang="it-IT" altLang="it-IT" sz="3600" b="1" dirty="0">
              <a:latin typeface="Calibri" pitchFamily="34" charset="0"/>
            </a:endParaRPr>
          </a:p>
        </p:txBody>
      </p:sp>
      <p:sp>
        <p:nvSpPr>
          <p:cNvPr id="5" name="CasellaDiTesto 4"/>
          <p:cNvSpPr txBox="1">
            <a:spLocks noChangeArrowheads="1"/>
          </p:cNvSpPr>
          <p:nvPr/>
        </p:nvSpPr>
        <p:spPr bwMode="auto">
          <a:xfrm>
            <a:off x="1619250" y="981075"/>
            <a:ext cx="792163" cy="492125"/>
          </a:xfrm>
          <a:prstGeom prst="rect">
            <a:avLst/>
          </a:prstGeom>
          <a:noFill/>
          <a:ln w="9525">
            <a:noFill/>
            <a:miter lim="800000"/>
            <a:headEnd/>
            <a:tailEnd/>
          </a:ln>
        </p:spPr>
        <p:txBody>
          <a:bodyPr>
            <a:spAutoFit/>
          </a:bodyPr>
          <a:lstStyle/>
          <a:p>
            <a:r>
              <a:rPr lang="it-IT" altLang="it-IT" sz="2600" b="1" u="sng" dirty="0">
                <a:solidFill>
                  <a:srgbClr val="000066"/>
                </a:solidFill>
                <a:latin typeface="Calibri" pitchFamily="34" charset="0"/>
              </a:rPr>
              <a:t>CHI</a:t>
            </a:r>
          </a:p>
        </p:txBody>
      </p:sp>
      <p:sp>
        <p:nvSpPr>
          <p:cNvPr id="6" name="CasellaDiTesto 5"/>
          <p:cNvSpPr txBox="1">
            <a:spLocks noChangeArrowheads="1"/>
          </p:cNvSpPr>
          <p:nvPr/>
        </p:nvSpPr>
        <p:spPr bwMode="auto">
          <a:xfrm>
            <a:off x="6443663" y="950913"/>
            <a:ext cx="1296987" cy="492125"/>
          </a:xfrm>
          <a:prstGeom prst="rect">
            <a:avLst/>
          </a:prstGeom>
          <a:noFill/>
          <a:ln w="9525">
            <a:noFill/>
            <a:miter lim="800000"/>
            <a:headEnd/>
            <a:tailEnd/>
          </a:ln>
        </p:spPr>
        <p:txBody>
          <a:bodyPr>
            <a:spAutoFit/>
          </a:bodyPr>
          <a:lstStyle/>
          <a:p>
            <a:r>
              <a:rPr lang="it-IT" altLang="it-IT" sz="2600" b="1" u="sng" dirty="0">
                <a:solidFill>
                  <a:srgbClr val="000066"/>
                </a:solidFill>
                <a:latin typeface="Calibri" pitchFamily="34" charset="0"/>
              </a:rPr>
              <a:t>COME</a:t>
            </a:r>
          </a:p>
        </p:txBody>
      </p:sp>
      <p:sp>
        <p:nvSpPr>
          <p:cNvPr id="7" name="CasellaDiTesto 6"/>
          <p:cNvSpPr txBox="1">
            <a:spLocks noChangeArrowheads="1"/>
          </p:cNvSpPr>
          <p:nvPr/>
        </p:nvSpPr>
        <p:spPr bwMode="auto">
          <a:xfrm>
            <a:off x="250825" y="1484784"/>
            <a:ext cx="3889375" cy="2800767"/>
          </a:xfrm>
          <a:prstGeom prst="rect">
            <a:avLst/>
          </a:prstGeom>
          <a:noFill/>
          <a:ln w="9525">
            <a:noFill/>
            <a:miter lim="800000"/>
            <a:headEnd/>
            <a:tailEnd/>
          </a:ln>
        </p:spPr>
        <p:txBody>
          <a:bodyPr>
            <a:spAutoFit/>
          </a:bodyPr>
          <a:lstStyle/>
          <a:p>
            <a:pPr marL="273050" indent="-273050">
              <a:buFont typeface="Wingdings" pitchFamily="2" charset="2"/>
              <a:buChar char="ü"/>
            </a:pPr>
            <a:r>
              <a:rPr lang="it-IT" altLang="it-IT" sz="2200" b="1" dirty="0">
                <a:solidFill>
                  <a:srgbClr val="000066"/>
                </a:solidFill>
                <a:latin typeface="Calibri" pitchFamily="34" charset="0"/>
              </a:rPr>
              <a:t>persona interessata e chi la rappresenta</a:t>
            </a:r>
          </a:p>
          <a:p>
            <a:pPr marL="273050" indent="-273050">
              <a:buFont typeface="Wingdings" pitchFamily="2" charset="2"/>
              <a:buChar char="ü"/>
            </a:pPr>
            <a:r>
              <a:rPr lang="it-IT" altLang="it-IT" sz="2200" b="1" dirty="0">
                <a:solidFill>
                  <a:srgbClr val="000066"/>
                </a:solidFill>
                <a:latin typeface="Calibri" pitchFamily="34" charset="0"/>
              </a:rPr>
              <a:t>Famiglia</a:t>
            </a:r>
          </a:p>
          <a:p>
            <a:pPr marL="273050" indent="-273050">
              <a:buFont typeface="Wingdings" pitchFamily="2" charset="2"/>
              <a:buChar char="ü"/>
            </a:pPr>
            <a:r>
              <a:rPr lang="it-IT" altLang="it-IT" sz="2200" b="1" dirty="0">
                <a:solidFill>
                  <a:srgbClr val="000066"/>
                </a:solidFill>
                <a:latin typeface="Calibri" pitchFamily="34" charset="0"/>
              </a:rPr>
              <a:t>servizi che già erogano prestazioni (</a:t>
            </a:r>
            <a:r>
              <a:rPr lang="it-IT" altLang="it-IT" sz="2200" b="1" dirty="0" err="1">
                <a:solidFill>
                  <a:srgbClr val="000066"/>
                </a:solidFill>
                <a:latin typeface="Calibri" pitchFamily="34" charset="0"/>
              </a:rPr>
              <a:t>PP.AA</a:t>
            </a:r>
            <a:r>
              <a:rPr lang="it-IT" altLang="it-IT" sz="2200" b="1" dirty="0">
                <a:solidFill>
                  <a:srgbClr val="000066"/>
                </a:solidFill>
                <a:latin typeface="Calibri" pitchFamily="34" charset="0"/>
              </a:rPr>
              <a:t>. – Enti profit/no profit, scuola)</a:t>
            </a:r>
          </a:p>
          <a:p>
            <a:pPr marL="273050" indent="-273050">
              <a:buFont typeface="Wingdings" pitchFamily="2" charset="2"/>
              <a:buChar char="ü"/>
            </a:pPr>
            <a:r>
              <a:rPr lang="it-IT" altLang="it-IT" sz="2200" b="1" dirty="0">
                <a:solidFill>
                  <a:srgbClr val="000066"/>
                </a:solidFill>
                <a:latin typeface="Calibri" pitchFamily="34" charset="0"/>
              </a:rPr>
              <a:t>Amministrazioni interessate dai bisogni</a:t>
            </a:r>
          </a:p>
        </p:txBody>
      </p:sp>
      <p:sp>
        <p:nvSpPr>
          <p:cNvPr id="8" name="CasellaDiTesto 7"/>
          <p:cNvSpPr txBox="1">
            <a:spLocks noChangeArrowheads="1"/>
          </p:cNvSpPr>
          <p:nvPr/>
        </p:nvSpPr>
        <p:spPr bwMode="auto">
          <a:xfrm>
            <a:off x="5292725" y="1484784"/>
            <a:ext cx="3382963" cy="2123658"/>
          </a:xfrm>
          <a:prstGeom prst="rect">
            <a:avLst/>
          </a:prstGeom>
          <a:noFill/>
          <a:ln w="9525">
            <a:noFill/>
            <a:miter lim="800000"/>
            <a:headEnd/>
            <a:tailEnd/>
          </a:ln>
        </p:spPr>
        <p:txBody>
          <a:bodyPr>
            <a:spAutoFit/>
          </a:bodyPr>
          <a:lstStyle/>
          <a:p>
            <a:pPr marL="273050" indent="-273050">
              <a:buFont typeface="Wingdings" pitchFamily="2" charset="2"/>
              <a:buChar char="ü"/>
            </a:pPr>
            <a:r>
              <a:rPr lang="it-IT" altLang="it-IT" sz="2200" b="1" dirty="0">
                <a:solidFill>
                  <a:srgbClr val="000066"/>
                </a:solidFill>
                <a:latin typeface="Calibri" pitchFamily="34" charset="0"/>
              </a:rPr>
              <a:t>Incontri</a:t>
            </a:r>
          </a:p>
          <a:p>
            <a:pPr marL="273050" indent="-273050">
              <a:buFont typeface="Wingdings" pitchFamily="2" charset="2"/>
              <a:buChar char="ü"/>
            </a:pPr>
            <a:r>
              <a:rPr lang="it-IT" altLang="it-IT" sz="2200" b="1" dirty="0">
                <a:solidFill>
                  <a:srgbClr val="000066"/>
                </a:solidFill>
                <a:latin typeface="Calibri" pitchFamily="34" charset="0"/>
              </a:rPr>
              <a:t>deposito documentazione presentazioni di scritti manifestanti bisogni/ aspirazioni/ richieste</a:t>
            </a:r>
          </a:p>
        </p:txBody>
      </p:sp>
      <p:sp>
        <p:nvSpPr>
          <p:cNvPr id="9" name="CasellaDiTesto 8"/>
          <p:cNvSpPr txBox="1">
            <a:spLocks noChangeArrowheads="1"/>
          </p:cNvSpPr>
          <p:nvPr/>
        </p:nvSpPr>
        <p:spPr bwMode="auto">
          <a:xfrm>
            <a:off x="251520" y="4365104"/>
            <a:ext cx="8568952" cy="1446550"/>
          </a:xfrm>
          <a:prstGeom prst="rect">
            <a:avLst/>
          </a:prstGeom>
          <a:solidFill>
            <a:srgbClr val="E1EFFF"/>
          </a:solidFill>
          <a:ln w="28575">
            <a:solidFill>
              <a:srgbClr val="002060"/>
            </a:solidFill>
            <a:miter lim="800000"/>
            <a:headEnd/>
            <a:tailEnd/>
          </a:ln>
        </p:spPr>
        <p:txBody>
          <a:bodyPr wrap="square">
            <a:spAutoFit/>
          </a:bodyPr>
          <a:lstStyle/>
          <a:p>
            <a:pPr algn="just"/>
            <a:r>
              <a:rPr lang="it-IT" altLang="it-IT" sz="2200" b="1" dirty="0">
                <a:solidFill>
                  <a:srgbClr val="000066"/>
                </a:solidFill>
                <a:latin typeface="Calibri" pitchFamily="34" charset="0"/>
              </a:rPr>
              <a:t>No compilazione di un prestampato (anche se sottoscritto dall’interessato), ma un dossier che contenga tutti i passaggi (anche verbalizzazione dei dissensi circa le modalità procedurali e le scelte) che devono essere ricondotti ad unità nel PROGETTO FINALE.</a:t>
            </a:r>
          </a:p>
        </p:txBody>
      </p:sp>
      <p:cxnSp>
        <p:nvCxnSpPr>
          <p:cNvPr id="10" name="Connettore 2 9"/>
          <p:cNvCxnSpPr/>
          <p:nvPr/>
        </p:nvCxnSpPr>
        <p:spPr>
          <a:xfrm flipH="1">
            <a:off x="2627784" y="765175"/>
            <a:ext cx="1800225" cy="360363"/>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4573563" y="765175"/>
            <a:ext cx="1798637" cy="358775"/>
          </a:xfrm>
          <a:prstGeom prst="straightConnector1">
            <a:avLst/>
          </a:prstGeom>
          <a:ln w="25400">
            <a:solidFill>
              <a:srgbClr val="00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strips(downRight)">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strips(downRight)">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strips(downRight)">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strips(downRight)">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trips(upRight)">
                                      <p:cBhvr>
                                        <p:cTn id="35" dur="500"/>
                                        <p:tgtEl>
                                          <p:spTgt spid="11"/>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strips(downRight)">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strips(downRight)">
                                      <p:cBhvr>
                                        <p:cTn id="48" dur="5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268760"/>
            <a:ext cx="8496944" cy="4976108"/>
          </a:xfrm>
          <a:prstGeom prst="rect">
            <a:avLst/>
          </a:prstGeom>
        </p:spPr>
        <p:txBody>
          <a:bodyPr wrap="square">
            <a:spAutoFit/>
          </a:bodyPr>
          <a:lstStyle/>
          <a:p>
            <a:pPr algn="just"/>
            <a:r>
              <a:rPr lang="it-IT" sz="2200" b="1" i="1" dirty="0">
                <a:solidFill>
                  <a:srgbClr val="002060"/>
                </a:solidFill>
                <a:latin typeface="Calibri" pitchFamily="34" charset="0"/>
              </a:rPr>
              <a:t>Agli interventi di cui al presente decreto </a:t>
            </a:r>
            <a:r>
              <a:rPr lang="it-IT" sz="2200" b="1" dirty="0">
                <a:solidFill>
                  <a:srgbClr val="002060"/>
                </a:solidFill>
                <a:latin typeface="Calibri" pitchFamily="34" charset="0"/>
              </a:rPr>
              <a:t>(ndr attuativo della Legge n. 112/2016 (sul “dopo di noi”)</a:t>
            </a:r>
            <a:r>
              <a:rPr lang="it-IT" sz="2200" b="1" i="1" dirty="0">
                <a:solidFill>
                  <a:srgbClr val="002060"/>
                </a:solidFill>
                <a:latin typeface="Calibri" pitchFamily="34" charset="0"/>
              </a:rPr>
              <a:t>, nei limiti delle risorse del Fondo, le persone con disabilità grave prive del sostegno familiare accedono previa </a:t>
            </a:r>
            <a:r>
              <a:rPr lang="it-IT" sz="2200" b="1" i="1" dirty="0">
                <a:solidFill>
                  <a:srgbClr val="C00000"/>
                </a:solidFill>
                <a:latin typeface="Calibri" pitchFamily="34" charset="0"/>
              </a:rPr>
              <a:t>valutazione multidimensionale, effettuata da equipe multi professionali in cui siano presenti almeno le componenti clinica e sociale, secondo i principi della valutazione </a:t>
            </a:r>
            <a:r>
              <a:rPr lang="it-IT" sz="2200" b="1" i="1" dirty="0" err="1">
                <a:solidFill>
                  <a:srgbClr val="C00000"/>
                </a:solidFill>
                <a:latin typeface="Calibri" pitchFamily="34" charset="0"/>
              </a:rPr>
              <a:t>bio-psicosociale</a:t>
            </a:r>
            <a:r>
              <a:rPr lang="it-IT" sz="2200" b="1" i="1" dirty="0">
                <a:solidFill>
                  <a:srgbClr val="C00000"/>
                </a:solidFill>
                <a:latin typeface="Calibri" pitchFamily="34" charset="0"/>
              </a:rPr>
              <a:t> e in coerenza con il sistema di classificazione ICF</a:t>
            </a:r>
            <a:r>
              <a:rPr lang="it-IT" sz="2200" b="1" i="1" dirty="0">
                <a:solidFill>
                  <a:srgbClr val="002060"/>
                </a:solidFill>
                <a:latin typeface="Calibri" pitchFamily="34" charset="0"/>
              </a:rPr>
              <a:t> (Classificazione internazionale del funzionamento, della disabilità e della salute).  ….. La valutazione multidimensionale </a:t>
            </a:r>
            <a:r>
              <a:rPr lang="it-IT" sz="2200" b="1" i="1" dirty="0">
                <a:solidFill>
                  <a:srgbClr val="C00000"/>
                </a:solidFill>
                <a:latin typeface="Calibri" pitchFamily="34" charset="0"/>
              </a:rPr>
              <a:t>analizza le diverse dimensioni del funzionamento della persona con disabilità in prospettiva della sua migliore qualità di vita</a:t>
            </a:r>
            <a:r>
              <a:rPr lang="it-IT" sz="2200" b="1" i="1" dirty="0">
                <a:solidFill>
                  <a:srgbClr val="002060"/>
                </a:solidFill>
                <a:latin typeface="Calibri" pitchFamily="34" charset="0"/>
              </a:rPr>
              <a:t>, ed in particolare, almeno le seguenti aree: a) cura della propria persona, inclusa la gestione di interventi terapeutici; b) mobilità; c) comunicazione e altre attività cognitive; d) </a:t>
            </a:r>
            <a:r>
              <a:rPr lang="it-IT" sz="2200" b="1" i="1" dirty="0">
                <a:solidFill>
                  <a:srgbClr val="C00000"/>
                </a:solidFill>
                <a:latin typeface="Calibri" pitchFamily="34" charset="0"/>
              </a:rPr>
              <a:t>attività strumentali e relazionali della vita quotidiana.</a:t>
            </a:r>
          </a:p>
        </p:txBody>
      </p:sp>
      <p:sp>
        <p:nvSpPr>
          <p:cNvPr id="4" name="Rettangolo 2"/>
          <p:cNvSpPr>
            <a:spLocks noChangeArrowheads="1"/>
          </p:cNvSpPr>
          <p:nvPr/>
        </p:nvSpPr>
        <p:spPr bwMode="auto">
          <a:xfrm>
            <a:off x="179512" y="188640"/>
            <a:ext cx="878497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100" b="1" dirty="0">
                <a:solidFill>
                  <a:srgbClr val="C00000"/>
                </a:solidFill>
                <a:latin typeface="Calibri" pitchFamily="34" charset="0"/>
              </a:rPr>
              <a:t>VALUTAZIONE MULTIDIMENSIONALE </a:t>
            </a:r>
          </a:p>
          <a:p>
            <a:pPr algn="ctr" eaLnBrk="1" hangingPunct="1"/>
            <a:r>
              <a:rPr lang="it-IT" altLang="it-IT" sz="3100" b="1" dirty="0">
                <a:solidFill>
                  <a:srgbClr val="C00000"/>
                </a:solidFill>
                <a:latin typeface="Calibri" pitchFamily="34" charset="0"/>
              </a:rPr>
              <a:t>SECONDO D.M. 23.11.2016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1048</TotalTime>
  <Words>2111</Words>
  <Application>Microsoft Office PowerPoint</Application>
  <PresentationFormat>Presentazione su schermo (4:3)</PresentationFormat>
  <Paragraphs>127</Paragraphs>
  <Slides>22</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22</vt:i4>
      </vt:variant>
    </vt:vector>
  </HeadingPairs>
  <TitlesOfParts>
    <vt:vector size="32" baseType="lpstr">
      <vt:lpstr>Arial</vt:lpstr>
      <vt:lpstr>Berlin Sans FB</vt:lpstr>
      <vt:lpstr>Calibri</vt:lpstr>
      <vt:lpstr>Lucida Sans Unicode</vt:lpstr>
      <vt:lpstr>Times New Roman</vt:lpstr>
      <vt:lpstr>Verdana</vt:lpstr>
      <vt:lpstr>Wingdings</vt:lpstr>
      <vt:lpstr>Wingdings 2</vt:lpstr>
      <vt:lpstr>Wingdings 3</vt:lpstr>
      <vt:lpstr>Viale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VALUTAZIONE IN SICILIA:                               MODALITA’ E STRUMENTI</vt:lpstr>
      <vt:lpstr>Presentazione standard di PowerPoint</vt:lpstr>
      <vt:lpstr>CRITERI DI PRIORITA’ PER L’ACCESSO </vt:lpstr>
      <vt:lpstr>PRIORITA’ A PRESCINDERE </vt:lpstr>
      <vt:lpstr>ESONERO DAI CRITERI DI PRIORITA’ </vt:lpstr>
      <vt:lpstr>Presentazione standard di PowerPoint</vt:lpstr>
      <vt:lpstr>Il case manager e l’attuazione del progetto            (D.M. 23.11.2016)</vt:lpstr>
      <vt:lpstr>Budget di progetto </vt:lpstr>
      <vt:lpstr>Budget di progetto –Budget di Distretto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 </cp:lastModifiedBy>
  <cp:revision>33</cp:revision>
  <dcterms:created xsi:type="dcterms:W3CDTF">2014-10-28T17:10:37Z</dcterms:created>
  <dcterms:modified xsi:type="dcterms:W3CDTF">2018-11-08T13:33:55Z</dcterms:modified>
</cp:coreProperties>
</file>